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74" r:id="rId6"/>
    <p:sldId id="272" r:id="rId7"/>
    <p:sldId id="264" r:id="rId8"/>
    <p:sldId id="265" r:id="rId9"/>
    <p:sldId id="261" r:id="rId10"/>
    <p:sldId id="278" r:id="rId11"/>
    <p:sldId id="263" r:id="rId12"/>
    <p:sldId id="266" r:id="rId13"/>
    <p:sldId id="267" r:id="rId14"/>
    <p:sldId id="268" r:id="rId15"/>
    <p:sldId id="277" r:id="rId16"/>
    <p:sldId id="276" r:id="rId17"/>
    <p:sldId id="269" r:id="rId18"/>
    <p:sldId id="27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et" panose="020B0604020202020204" charset="-18"/>
      <p:regular r:id="rId25"/>
    </p:embeddedFont>
    <p:embeddedFont>
      <p:font typeface="Garet Bold" panose="020B0604020202020204" charset="-18"/>
      <p:regular r:id="rId26"/>
    </p:embeddedFont>
    <p:embeddedFont>
      <p:font typeface="Garet Light" panose="020B0604020202020204" charset="-18"/>
      <p:regular r:id="rId27"/>
    </p:embeddedFont>
    <p:embeddedFont>
      <p:font typeface="Lovelo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" panose="020B0806030504020204" charset="0"/>
      <p:regular r:id="rId33"/>
    </p:embeddedFont>
    <p:embeddedFont>
      <p:font typeface="Open Sans Light" panose="020B030603050402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2:41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24575,'0'681'0,"0"-674"0,0 1 0,0 0 0,1-1 0,0 1 0,0-1 0,1 1 0,0-1 0,1 0 0,2 8 0,-3-12 0,1 0 0,-1 1 0,0-1 0,1 0 0,0-1 0,0 1 0,0 0 0,0-1 0,0 1 0,0-1 0,0 0 0,1 0 0,-1-1 0,1 1 0,0-1 0,0 1 0,-1-1 0,1 0 0,8 1 0,27 2 0,0-2 0,1-1 0,55-6 0,-3 0 0,-59 5 0,0-3 0,0 0 0,0-3 0,60-16 0,-36 7 0,0 2 0,2 3 0,77-5 0,34 0 0,164-10 0,-122 4 0,-140 10 0,87 0 0,2065 10 0,-969 3 0,701-2 0,-1933 1 0,0 1 0,0 1 0,0 0 0,35 12 0,86 36 0,-44-14 0,-77-29 0,33 10 0,98 48 0,-127-54 0,54 19 0,8 2 0,85 33 0,-42-19 0,-74-25 0,-2 3 0,-1 2 0,76 50 0,10 26 0,-131-96 0,-1 1 0,0 0 0,11 14 0,7 5 0,-27-26 0,1 0 0,0 0 0,0 0 0,0 0 0,-1-1 0,1 1 0,0 0 0,0-1 0,0 1 0,0-1 0,0 1 0,1-1 0,-1 1 0,0-1 0,0 0 0,0 1 0,0-1 0,0 0 0,1 0 0,-1 0 0,0 0 0,0 0 0,2 0 0,-2-1 0,0 0 0,0 1 0,0-1 0,0 0 0,0 0 0,0 0 0,0 0 0,-1 0 0,1 0 0,0 0 0,-1 0 0,1 0 0,0 0 0,-1 0 0,1 0 0,-1 0 0,1-3 0,1-6 0,0-1 0,0 0 0,-1-18 0,-1 24 0,0-67 0,-1 47 0,1 0 0,0 0 0,2 1 0,1-1 0,1 1 0,12-37 0,-14 56 0,0 1 0,0 0 0,1 0 0,-1 0 0,1 0 0,0 0 0,0 1 0,1-1 0,-1 1 0,1 0 0,-1 0 0,1 0 0,0 0 0,1 1 0,-1 0 0,0 0 0,1 0 0,4-2 0,10-2 0,1 1 0,-1 1 0,23-3 0,-10 2 0,267-33 0,-202 25 0,118-1 0,100 14 0,-125 2 0,1858-2 0,-1988-3 0,-1-3 0,0-2 0,61-18 0,24-2 0,261-63 0,-349 76 0,136-24 0,-114 25 0,22 0 0,143-2 0,-39 4 0,358-15 0,4 28 0,-213 1 0,3099-2 0,-3405 2 0,1 3 0,-2 1 0,1 2 0,69 21 0,121 17 0,-52-13 0,113 35 0,-227-58 0,0-3 0,0-3 0,105-7 0,-43 0 0,-5 5 0,133-5 0,-237 0 0,44-13 0,-44 10 0,38-6 0,-53 12 0,-1-1 0,1 0 0,-1-1 0,1 1 0,-1-2 0,1 1 0,-1-1 0,0-1 0,-1 1 0,1-1 0,0-1 0,-1 1 0,0-1 0,0-1 0,6-5 0,19-19 0,-19 18 0,0 0 0,17-22 0,-26 28 0,0 0 0,0 0 0,-1-1 0,0 1 0,0-1 0,0 0 0,-1 0 0,0 0 0,1-11 0,2-35 0,-2 0 0,-7-74 0,0 24 0,2 71-180,-1 0 0,-14-52 1,13 63-647,-4-15-6000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1:59:3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24575,'3'0'0,"0"0"0,1 1 0,-1 0 0,0 0 0,0 0 0,1 0 0,-1 0 0,0 1 0,0-1 0,0 1 0,0 0 0,-1 0 0,1 0 0,0 0 0,-1 0 0,0 1 0,4 3 0,3 6 0,1 0 0,10 21 0,-9-16 0,14 23 0,36 77 0,-49-87 0,-1 1 0,12 53 0,-10-38 0,2-1 0,40 85 0,-12-35 0,-22-43 0,6 17 0,59 106 0,-64-142 0,1 0 0,35 36 0,-37-47 0,1 2 0,20 27 0,-27-27 0,-1 1 0,17 40 0,-17-35 0,23 40 0,39 72 0,-66-124 0,0 1 0,14 40 0,-7-13 0,-1-5 0,-11-25 0,2 0 0,16 29 0,3-4 0,26 42 0,-52-83 0,0 1 0,0-1 0,0 0 0,0 0 0,0 0 0,0 0 0,0 0 0,0 1 0,0-1 0,0 0 0,0 0 0,0 0 0,0 0 0,0 0 0,0 1 0,0-1 0,1 0 0,-1 0 0,0 0 0,0 0 0,0 0 0,0 0 0,0 0 0,0 0 0,0 1 0,1-1 0,-1 0 0,0 0 0,0 0 0,0 0 0,0 0 0,0 0 0,1 0 0,-1 0 0,0 0 0,0 0 0,0 0 0,0 0 0,0 0 0,1 0 0,-1 0 0,0 0 0,0 0 0,0 0 0,0 0 0,0 0 0,1 0 0,-1 0 0,0 0 0,0 0 0,0-1 0,0 1 0,0 0 0,0 0 0,0 0 0,1 0 0,-1 0 0,0 0 0,0 0 0,0 0 0,0-1 0,5-14 0,2-35 0,-5 34 0,11-140 0,-12 230 0,-4 102 0,3-174 0,0 0 0,0-1 0,0 1 0,0 0 0,-1-1 0,1 1 0,0 0 0,-1-1 0,0 1 0,1-1 0,-1 1 0,0-1 0,0 1 0,0-1 0,0 1 0,0-1 0,0 0 0,-3 2 0,3-2 0,0 0 0,-1-1 0,1 1 0,0-1 0,-1 0 0,1 1 0,-1-1 0,1 0 0,0 0 0,-1 0 0,1 0 0,-1 0 0,1 0 0,-1 0 0,1-1 0,0 1 0,-3-1 0,-7-4 0,1 0 0,0 0 0,0-1 0,-15-11 0,8 5 0,-2 1-114,-1 0 1,0 1-1,-1 1 0,0 1 0,-1 1 1,0 1-1,0 1 0,0 0 0,-1 2 1,1 1-1,-38 1 0,40 1-6712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1:59:47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24575,'51'0'0,"18"-1"0,135 16 0,-92-4 0,13 2 0,-77-7 0,-1-2 0,85-4 0,-57-1 0,-71 1 0,0 0 0,-1 0 0,1-1 0,0 1 0,0-1 0,-1 0 0,1 0 0,0 0 0,5-3 0,-9 4 0,1 0 0,0-1 0,-1 1 0,1-1 0,-1 1 0,1-1 0,-1 1 0,1-1 0,-1 0 0,1 1 0,-1-1 0,0 1 0,1-1 0,-1 0 0,0 0 0,1 1 0,-1-1 0,0 0 0,0 1 0,0-2 0,0 0 0,0 0 0,0 1 0,0-1 0,-1 0 0,1 1 0,-1-1 0,1 1 0,-1-1 0,0 1 0,0-1 0,0 1 0,0-1 0,-1-1 0,-6-6 0,-2-1 0,1 2 0,-1-1 0,0 1 0,-23-13 0,-16-14 0,40 27 0,6 5 0,1 1 0,-1 0 0,1 0 0,-1 0 0,0 0 0,1 0 0,-1 1 0,-5-3 0,12 11 0,0 0 0,0 0 0,0 0 0,10 10 0,13 11 0,-17-18 0,1 1 0,15 22 0,-23-28 0,0 0 0,-1 0 0,1 1 0,-1-1 0,0 1 0,0 0 0,-1 0 0,0 0 0,0-1 0,1 10 0,-2-10-36,1 22 116,-3 39 1,2-58-230,-2 0 0,1 0 0,-1 0 0,0 0 0,-1-1 0,0 1 0,0-1 0,0 1 0,-6 8 0,0-4-6677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3:37:2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6809 736 24575,'-35'-2'0,"1"-1"0,-38-8 0,-7-1 0,-200-25 0,-247-27 0,449 56 0,-369-43 0,312 30 0,-170-51 0,-491-204 0,676 232 0,34 14 0,-1 3 0,-2 5 0,0 3 0,0 4 0,-180-6 0,-260 25 0,115 1 0,306-7 0,43-1 0,0 4 0,-90 11 0,108-2 0,1 3 0,-78 33 0,70-25 0,-96 47 0,111-48 0,0-2 0,-1-2 0,-1-1 0,-67 16 0,53-22 0,2 2 0,-89 33 0,135-42 0,-79 31 0,-137 74 0,73-29 0,-29 19 0,155-83 0,1 1 0,-33 31 0,48-39 0,-1 1 0,1 0 0,1 1 0,-1-1 0,2 1 0,-1 1 0,1-1 0,1 1 0,-7 17 0,-25 87 0,-37 138 0,62-202 0,1 0 0,4 1 0,-2 60 0,8-89 0,0-1 0,1 1 0,2-1 0,0 0 0,7 24 0,-7-34 0,2-1 0,-1 0 0,1 0 0,0 0 0,1 0 0,1-1 0,-1 0 0,1 0 0,1 0 0,0-1 0,14 12 0,17 10 0,1-1 0,65 33 0,96 36 0,-12-5 0,-135-64 0,1-1 0,2-3 0,63 19 0,349 64 0,-346-91 0,-1-5 0,130-5 0,31 2 0,101 27 0,203 10 0,314-45 0,-442-3 0,-118-9 0,-249 2 0,151-34 0,249-102 0,-18 4 0,-242 84 0,-163 42 0,-15 3 0,76-8 0,-116 20 0,1-2 0,-1 0 0,1 0 0,-1-1 0,0-1 0,0-1 0,0 0 0,-1 0 0,1-2 0,-2 1 0,14-10 0,10-9 0,52-39 0,-78 55 0,-1 1 0,0-2 0,-1 1 0,0-1 0,0-1 0,9-17 0,98-202 0,-104 207 0,0-1 0,-2 0 0,0-1 0,-2 0 0,-1 0 0,-1-1 0,-1 1 0,-1-1 0,-1 0 0,-1 0 0,-2 0 0,-4-31 0,4 49 0,0 0 0,-1 0 0,0 0 0,0 0 0,0 0 0,-1 1 0,-1-1 0,-7-13 0,8 17 0,0 0 0,-1 0 0,1 1 0,-1-1 0,1 1 0,-1 0 0,0-1 0,-1 2 0,1-1 0,0 0 0,-1 1 0,0 0 0,1 0 0,-1 0 0,-6-1 0,-89-26 0,88 24 0,-1 0 0,2-2 0,-1 1 0,1-1 0,-20-16 0,21 16-97,0 0-1,0 0 1,0 2-1,0-1 1,-1 1-1,0 1 1,0 0-1,0 0 1,-1 1-1,1 1 1,-1 0-1,0 0 0,-14 1 1,-11-1-6729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3:37:2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22186,'0'6943'0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3:37:2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587 728 24575,'-1'-7'0,"-1"0"0,1 0 0,-2 1 0,1-1 0,-1 0 0,0 1 0,0 0 0,0 0 0,-1 0 0,-6-7 0,7 9 0,-35-53 0,-2 2 0,-67-71 0,-19-10 0,-56-56 0,175 186-227,1-1-1,0 1 1,0-2-1,0 1 1,-6-12-1,0-8-6598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1T13:37:3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1 916 24575,'0'-9'0,"0"0"0,0 0 0,1 0 0,0-1 0,0 1 0,1 0 0,0 1 0,1-1 0,0 0 0,0 1 0,1-1 0,0 1 0,1 0 0,0 0 0,0 1 0,11-13 0,9-9 0,1 1 0,2 1 0,31-23 0,-39 33 0,-1 0 0,0-1 0,-1-1 0,-1-1 0,-1-1 0,-1 0 0,16-28 0,-21 34 0,2 0 0,0 1 0,0 0 0,1 1 0,1 1 0,26-19 0,-21 16 0,-1 0 0,0-2 0,18-20 0,53-62 0,-64 72-455,-1-1 0,22-35 0,-28 36-6371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145CB-E344-41DF-8597-DB7F5704032B}" type="datetimeFigureOut">
              <a:rPr lang="sk-SK" smtClean="0"/>
              <a:t>2. 9. 2025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08B1-E479-444B-A19A-A43AF19F76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051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208B1-E479-444B-A19A-A43AF19F761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2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18" Type="http://schemas.openxmlformats.org/officeDocument/2006/relationships/image" Target="../media/image36.sv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5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lota.halakova@stuba.s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jf.stuba.sk/buxus/docs/IEEE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47113" y="7283479"/>
            <a:ext cx="13793773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sk-SK" sz="5199" dirty="0">
                <a:solidFill>
                  <a:srgbClr val="000000"/>
                </a:solidFill>
                <a:latin typeface="+mj-lt"/>
              </a:rPr>
              <a:t>STARÁ</a:t>
            </a:r>
            <a:r>
              <a:rPr lang="en-US" sz="5199" dirty="0">
                <a:solidFill>
                  <a:srgbClr val="000000"/>
                </a:solidFill>
                <a:latin typeface="+mj-lt"/>
              </a:rPr>
              <a:t> BUDOVA</a:t>
            </a:r>
            <a:r>
              <a:rPr lang="sk-SK" sz="5199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US" sz="5199" dirty="0">
                <a:solidFill>
                  <a:srgbClr val="000000"/>
                </a:solidFill>
                <a:latin typeface="+mj-lt"/>
              </a:rPr>
              <a:t>BLOK </a:t>
            </a:r>
            <a:r>
              <a:rPr lang="sk-SK" sz="5199" dirty="0">
                <a:solidFill>
                  <a:srgbClr val="000000"/>
                </a:solidFill>
                <a:latin typeface="+mj-lt"/>
              </a:rPr>
              <a:t>B (prízemie vpravo)</a:t>
            </a:r>
            <a:endParaRPr lang="en-US" sz="5199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Obrázok 5" descr="Obrázok, na ktorom je fľaša, žltý, dizajn&#10;&#10;Obsah vygenerovaný pomocou AI môže byť nesprávny.">
            <a:extLst>
              <a:ext uri="{FF2B5EF4-FFF2-40B4-BE49-F238E27FC236}">
                <a16:creationId xmlns:a16="http://schemas.microsoft.com/office/drawing/2014/main" id="{820C31A2-F8ED-9C4B-9B56-54B4ADB41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49" y="1333500"/>
            <a:ext cx="10650045" cy="4891008"/>
          </a:xfrm>
          <a:prstGeom prst="rect">
            <a:avLst/>
          </a:prstGeom>
        </p:spPr>
      </p:pic>
      <p:pic>
        <p:nvPicPr>
          <p:cNvPr id="8" name="Obrázok 7" descr="Obrázok, na ktorom je písmo, biely, grafika, dizajn&#10;&#10;Obsah vygenerovaný pomocou AI môže byť nesprávny.">
            <a:extLst>
              <a:ext uri="{FF2B5EF4-FFF2-40B4-BE49-F238E27FC236}">
                <a16:creationId xmlns:a16="http://schemas.microsoft.com/office/drawing/2014/main" id="{2EE98BE6-B3DE-F409-9312-7FDFEBEF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4" r="13027" b="31809"/>
          <a:stretch>
            <a:fillRect/>
          </a:stretch>
        </p:blipFill>
        <p:spPr>
          <a:xfrm>
            <a:off x="13182600" y="274529"/>
            <a:ext cx="5105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62C8-3BED-4168-EFD8-8C7D3037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60FE081-C3B4-9470-3D01-F266FDFC72E9}"/>
              </a:ext>
            </a:extLst>
          </p:cNvPr>
          <p:cNvSpPr txBox="1"/>
          <p:nvPr/>
        </p:nvSpPr>
        <p:spPr>
          <a:xfrm>
            <a:off x="1868566" y="783183"/>
            <a:ext cx="9866233" cy="88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400" b="1" dirty="0">
                <a:solidFill>
                  <a:srgbClr val="000000"/>
                </a:solidFill>
              </a:rPr>
              <a:t>SLOVENČINA PRE CUDZINCOV</a:t>
            </a:r>
            <a:r>
              <a:rPr lang="sk-SK" sz="5400" b="1" dirty="0">
                <a:solidFill>
                  <a:srgbClr val="000000"/>
                </a:solidFill>
              </a:rPr>
              <a:t> I a II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5D0B353-CBBB-B6B7-8825-EF1EBF4A3FCE}"/>
              </a:ext>
            </a:extLst>
          </p:cNvPr>
          <p:cNvSpPr txBox="1"/>
          <p:nvPr/>
        </p:nvSpPr>
        <p:spPr>
          <a:xfrm>
            <a:off x="1868567" y="1943100"/>
            <a:ext cx="4151233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sk-SK" sz="2800" b="1" dirty="0">
                <a:solidFill>
                  <a:srgbClr val="000000"/>
                </a:solidFill>
                <a:latin typeface="+mj-lt"/>
              </a:rPr>
              <a:t>POVINNÁ L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ITERATÚRA: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3A14F30-ED61-BC56-057E-E98DDE84FBED}"/>
              </a:ext>
            </a:extLst>
          </p:cNvPr>
          <p:cNvSpPr txBox="1"/>
          <p:nvPr/>
        </p:nvSpPr>
        <p:spPr>
          <a:xfrm>
            <a:off x="1868566" y="2987348"/>
            <a:ext cx="5172313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sk-SK" sz="2800" b="1" dirty="0">
                <a:solidFill>
                  <a:srgbClr val="000000"/>
                </a:solidFill>
                <a:latin typeface="+mj-lt"/>
              </a:rPr>
              <a:t>ODPORÚČANÁ L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ITERATÚRA: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80B2CD5-273C-92B4-2D2A-1B679A7E40AD}"/>
              </a:ext>
            </a:extLst>
          </p:cNvPr>
          <p:cNvSpPr txBox="1"/>
          <p:nvPr/>
        </p:nvSpPr>
        <p:spPr>
          <a:xfrm>
            <a:off x="6248400" y="1953985"/>
            <a:ext cx="9866233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sk-SK" sz="2800" dirty="0">
                <a:solidFill>
                  <a:srgbClr val="000000"/>
                </a:solidFill>
                <a:latin typeface="+mj-lt"/>
              </a:rPr>
              <a:t>vlastné materiály 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práca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upravenými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odbornými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textami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A33FA9A-9393-A8CD-49FE-0EB54F3E7261}"/>
              </a:ext>
            </a:extLst>
          </p:cNvPr>
          <p:cNvSpPr/>
          <p:nvPr/>
        </p:nvSpPr>
        <p:spPr>
          <a:xfrm>
            <a:off x="1143000" y="4359067"/>
            <a:ext cx="3037449" cy="4623210"/>
          </a:xfrm>
          <a:custGeom>
            <a:avLst/>
            <a:gdLst/>
            <a:ahLst/>
            <a:cxnLst/>
            <a:rect l="l" t="t" r="r" b="b"/>
            <a:pathLst>
              <a:path w="3136260" h="4773608">
                <a:moveTo>
                  <a:pt x="0" y="0"/>
                </a:moveTo>
                <a:lnTo>
                  <a:pt x="3136260" y="0"/>
                </a:lnTo>
                <a:lnTo>
                  <a:pt x="3136260" y="4773608"/>
                </a:lnTo>
                <a:lnTo>
                  <a:pt x="0" y="4773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71"/>
            </a:stretch>
          </a:blipFill>
        </p:spPr>
        <p:txBody>
          <a:bodyPr/>
          <a:lstStyle/>
          <a:p>
            <a:endParaRPr lang="sk-SK">
              <a:latin typeface="+mj-lt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22AB9D0-FFCA-63FE-3C38-94FC9EE5EC7C}"/>
              </a:ext>
            </a:extLst>
          </p:cNvPr>
          <p:cNvSpPr/>
          <p:nvPr/>
        </p:nvSpPr>
        <p:spPr>
          <a:xfrm>
            <a:off x="4207663" y="4353246"/>
            <a:ext cx="3037449" cy="4602195"/>
          </a:xfrm>
          <a:custGeom>
            <a:avLst/>
            <a:gdLst/>
            <a:ahLst/>
            <a:cxnLst/>
            <a:rect l="l" t="t" r="r" b="b"/>
            <a:pathLst>
              <a:path w="3150581" h="4773608">
                <a:moveTo>
                  <a:pt x="0" y="0"/>
                </a:moveTo>
                <a:lnTo>
                  <a:pt x="3150581" y="0"/>
                </a:lnTo>
                <a:lnTo>
                  <a:pt x="3150581" y="4773608"/>
                </a:lnTo>
                <a:lnTo>
                  <a:pt x="0" y="4773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60"/>
            </a:stretch>
          </a:blipFill>
        </p:spPr>
        <p:txBody>
          <a:bodyPr/>
          <a:lstStyle/>
          <a:p>
            <a:endParaRPr lang="sk-SK">
              <a:latin typeface="+mj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801226F-FDC7-D497-E315-077433678375}"/>
              </a:ext>
            </a:extLst>
          </p:cNvPr>
          <p:cNvSpPr/>
          <p:nvPr/>
        </p:nvSpPr>
        <p:spPr>
          <a:xfrm>
            <a:off x="10571916" y="4353246"/>
            <a:ext cx="3507341" cy="4676454"/>
          </a:xfrm>
          <a:custGeom>
            <a:avLst/>
            <a:gdLst/>
            <a:ahLst/>
            <a:cxnLst/>
            <a:rect l="l" t="t" r="r" b="b"/>
            <a:pathLst>
              <a:path w="3543322" h="4724429">
                <a:moveTo>
                  <a:pt x="0" y="0"/>
                </a:moveTo>
                <a:lnTo>
                  <a:pt x="3543322" y="0"/>
                </a:lnTo>
                <a:lnTo>
                  <a:pt x="3543322" y="4724429"/>
                </a:lnTo>
                <a:lnTo>
                  <a:pt x="0" y="4724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k-SK" dirty="0"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23945A5-2204-8B67-B9D0-FB1062E6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95" y="4359067"/>
            <a:ext cx="3256224" cy="46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A0D06F4-7E1F-1DA7-AB79-F0F7369E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243" y="4353246"/>
            <a:ext cx="3507341" cy="46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2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1060559"/>
            <a:ext cx="11650973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HODNOTENIE PREDMETU SLOVENSKÝ JAZYK PRE CUDZINCOV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81200" y="3422996"/>
            <a:ext cx="9144000" cy="344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endParaRPr lang="sk-SK" sz="4000" dirty="0"/>
          </a:p>
          <a:p>
            <a:pPr>
              <a:lnSpc>
                <a:spcPts val="3733"/>
              </a:lnSpc>
            </a:pPr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50%           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písomný prezenčný test </a:t>
            </a:r>
          </a:p>
          <a:p>
            <a:pPr algn="ctr">
              <a:lnSpc>
                <a:spcPts val="3733"/>
              </a:lnSpc>
            </a:pPr>
            <a:endParaRPr lang="sk-SK" sz="4000" dirty="0">
              <a:solidFill>
                <a:srgbClr val="000000"/>
              </a:solidFill>
              <a:ea typeface="Open Sans Light"/>
              <a:cs typeface="Open Sans Light"/>
              <a:sym typeface="Open Sans Light"/>
            </a:endParaRPr>
          </a:p>
          <a:p>
            <a:pPr>
              <a:lnSpc>
                <a:spcPts val="3733"/>
              </a:lnSpc>
            </a:pPr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50%           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ústna skúška  	40% ústna skúška</a:t>
            </a:r>
          </a:p>
          <a:p>
            <a:pPr>
              <a:lnSpc>
                <a:spcPts val="3733"/>
              </a:lnSpc>
            </a:pP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				</a:t>
            </a:r>
          </a:p>
          <a:p>
            <a:pPr>
              <a:lnSpc>
                <a:spcPts val="3733"/>
              </a:lnSpc>
            </a:pP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						10% prezentácia           </a:t>
            </a:r>
          </a:p>
          <a:p>
            <a:pPr algn="ctr">
              <a:lnSpc>
                <a:spcPts val="4759"/>
              </a:lnSpc>
            </a:pPr>
            <a:endParaRPr lang="sk-SK" sz="39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81200" y="7423693"/>
            <a:ext cx="15532930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sk-SK" sz="3999" i="1" dirty="0">
                <a:solidFill>
                  <a:srgbClr val="000000"/>
                </a:solidFill>
                <a:latin typeface="+mj-lt"/>
              </a:rPr>
              <a:t>Súčasťou hodnotenia je aj</a:t>
            </a:r>
            <a:r>
              <a:rPr lang="en-US" sz="3999" i="1" dirty="0">
                <a:solidFill>
                  <a:srgbClr val="000000"/>
                </a:solidFill>
                <a:latin typeface="+mj-lt"/>
              </a:rPr>
              <a:t> 75% </a:t>
            </a:r>
            <a:r>
              <a:rPr lang="sk-SK" sz="3999" i="1" dirty="0">
                <a:solidFill>
                  <a:srgbClr val="000000"/>
                </a:solidFill>
                <a:latin typeface="+mj-lt"/>
              </a:rPr>
              <a:t>účasť na hodinách</a:t>
            </a:r>
            <a:r>
              <a:rPr lang="en-US" sz="3999" i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F3AC7238-E030-F585-23D1-665623B1B29E}"/>
                  </a:ext>
                </a:extLst>
              </p14:cNvPr>
              <p14:cNvContentPartPr/>
              <p14:nvPr/>
            </p14:nvContentPartPr>
            <p14:xfrm>
              <a:off x="6923521" y="5095619"/>
              <a:ext cx="395280" cy="73512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F3AC7238-E030-F585-23D1-665623B1B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4521" y="5086615"/>
                <a:ext cx="412920" cy="752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643C9238-2441-17A7-32CA-1000152D2B58}"/>
                  </a:ext>
                </a:extLst>
              </p14:cNvPr>
              <p14:cNvContentPartPr/>
              <p14:nvPr/>
            </p14:nvContentPartPr>
            <p14:xfrm>
              <a:off x="6923521" y="5002019"/>
              <a:ext cx="329760" cy="14148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643C9238-2441-17A7-32CA-1000152D2B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4511" y="4993042"/>
                <a:ext cx="347419" cy="1590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58400" y="4152900"/>
            <a:ext cx="7614118" cy="5621346"/>
          </a:xfrm>
          <a:custGeom>
            <a:avLst/>
            <a:gdLst/>
            <a:ahLst/>
            <a:cxnLst/>
            <a:rect l="l" t="t" r="r" b="b"/>
            <a:pathLst>
              <a:path w="6236637" h="4964849">
                <a:moveTo>
                  <a:pt x="0" y="0"/>
                </a:moveTo>
                <a:lnTo>
                  <a:pt x="6236638" y="0"/>
                </a:lnTo>
                <a:lnTo>
                  <a:pt x="6236638" y="4964849"/>
                </a:lnTo>
                <a:lnTo>
                  <a:pt x="0" y="4964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024"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981200" y="2135112"/>
            <a:ext cx="10972800" cy="266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7266"/>
              </a:lnSpc>
              <a:buFont typeface="Arial" panose="020B0604020202020204" pitchFamily="34" charset="0"/>
              <a:buChar char="•"/>
            </a:pPr>
            <a:r>
              <a:rPr lang="sk-SK" sz="3600" dirty="0">
                <a:solidFill>
                  <a:srgbClr val="000000"/>
                </a:solidFill>
                <a:latin typeface="+mj-lt"/>
              </a:rPr>
              <a:t>NB:	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2.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poschodie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, učebne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oproti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sebe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3600" dirty="0">
                <a:solidFill>
                  <a:srgbClr val="000000"/>
                </a:solidFill>
              </a:rPr>
              <a:t>–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289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a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+mj-lt"/>
              </a:rPr>
              <a:t>255</a:t>
            </a:r>
            <a:endParaRPr lang="sk-SK" sz="3600" b="1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ts val="7266"/>
              </a:lnSpc>
              <a:buFont typeface="Arial" panose="020B0604020202020204" pitchFamily="34" charset="0"/>
              <a:buChar char="•"/>
            </a:pPr>
            <a:r>
              <a:rPr lang="sk-SK" sz="3600" dirty="0">
                <a:solidFill>
                  <a:srgbClr val="000000"/>
                </a:solidFill>
                <a:latin typeface="+mj-lt"/>
              </a:rPr>
              <a:t>SB: 	prízemie,         učebne oproti sebe </a:t>
            </a:r>
            <a:r>
              <a:rPr lang="sk-SK" sz="3600" dirty="0">
                <a:solidFill>
                  <a:srgbClr val="000000"/>
                </a:solidFill>
              </a:rPr>
              <a:t>–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sk-SK" sz="3600" b="1" dirty="0">
                <a:solidFill>
                  <a:srgbClr val="000000"/>
                </a:solidFill>
                <a:latin typeface="+mj-lt"/>
              </a:rPr>
              <a:t>CH6  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a</a:t>
            </a:r>
            <a:r>
              <a:rPr lang="sk-SK" sz="3600" b="1" dirty="0">
                <a:solidFill>
                  <a:srgbClr val="000000"/>
                </a:solidFill>
                <a:latin typeface="+mj-lt"/>
              </a:rPr>
              <a:t>  CH9</a:t>
            </a:r>
          </a:p>
          <a:p>
            <a:pPr>
              <a:lnSpc>
                <a:spcPts val="7266"/>
              </a:lnSpc>
            </a:pP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D2B87FC-B796-EA82-F2B9-8B37535463C1}"/>
              </a:ext>
            </a:extLst>
          </p:cNvPr>
          <p:cNvSpPr txBox="1"/>
          <p:nvPr/>
        </p:nvSpPr>
        <p:spPr>
          <a:xfrm>
            <a:off x="1752600" y="800100"/>
            <a:ext cx="9144000" cy="97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66"/>
              </a:lnSpc>
            </a:pPr>
            <a:r>
              <a:rPr lang="sk-SK" sz="5400" b="1" dirty="0">
                <a:solidFill>
                  <a:srgbClr val="000000"/>
                </a:solidFill>
                <a:latin typeface="+mj-lt"/>
              </a:rPr>
              <a:t>KDE VYUČUJEME?</a:t>
            </a:r>
            <a:endParaRPr lang="en-US" sz="1800" b="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snímka obrazovky, ošatenie, animák&#10;&#10;Obsah vygenerovaný pomocou AI môže byť nesprávny.">
            <a:extLst>
              <a:ext uri="{FF2B5EF4-FFF2-40B4-BE49-F238E27FC236}">
                <a16:creationId xmlns:a16="http://schemas.microsoft.com/office/drawing/2014/main" id="{804D82B1-3A9C-90EE-6DDA-06F431E73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62217"/>
            <a:ext cx="7543800" cy="976256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3815AF9-939C-5E56-9FB5-8A9D3D983D88}"/>
              </a:ext>
            </a:extLst>
          </p:cNvPr>
          <p:cNvSpPr txBox="1"/>
          <p:nvPr/>
        </p:nvSpPr>
        <p:spPr>
          <a:xfrm>
            <a:off x="1676400" y="800100"/>
            <a:ext cx="5181600" cy="97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66"/>
              </a:lnSpc>
            </a:pPr>
            <a:r>
              <a:rPr lang="sk-SK" sz="5400" b="1" dirty="0">
                <a:solidFill>
                  <a:srgbClr val="000000"/>
                </a:solidFill>
                <a:latin typeface="+mj-lt"/>
              </a:rPr>
              <a:t>ĎALŠIE AKTIVITY:</a:t>
            </a:r>
            <a:endParaRPr lang="en-US" sz="5400" b="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01000" y="0"/>
            <a:ext cx="7424219" cy="10362383"/>
          </a:xfrm>
          <a:custGeom>
            <a:avLst/>
            <a:gdLst/>
            <a:ahLst/>
            <a:cxnLst/>
            <a:rect l="l" t="t" r="r" b="b"/>
            <a:pathLst>
              <a:path w="7424219" h="10362383">
                <a:moveTo>
                  <a:pt x="0" y="0"/>
                </a:moveTo>
                <a:lnTo>
                  <a:pt x="7424218" y="0"/>
                </a:lnTo>
                <a:lnTo>
                  <a:pt x="7424218" y="10362383"/>
                </a:lnTo>
                <a:lnTo>
                  <a:pt x="0" y="10362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Freeform 3"/>
          <p:cNvSpPr/>
          <p:nvPr/>
        </p:nvSpPr>
        <p:spPr>
          <a:xfrm>
            <a:off x="12793379" y="4648837"/>
            <a:ext cx="2088906" cy="2018403"/>
          </a:xfrm>
          <a:custGeom>
            <a:avLst/>
            <a:gdLst/>
            <a:ahLst/>
            <a:cxnLst/>
            <a:rect l="l" t="t" r="r" b="b"/>
            <a:pathLst>
              <a:path w="2088906" h="2018403">
                <a:moveTo>
                  <a:pt x="0" y="0"/>
                </a:moveTo>
                <a:lnTo>
                  <a:pt x="2088906" y="0"/>
                </a:lnTo>
                <a:lnTo>
                  <a:pt x="2088906" y="2018404"/>
                </a:lnTo>
                <a:lnTo>
                  <a:pt x="0" y="2018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563" t="-5707" r="-48639" b="-8702"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4" name="Freeform 4"/>
          <p:cNvSpPr/>
          <p:nvPr/>
        </p:nvSpPr>
        <p:spPr>
          <a:xfrm>
            <a:off x="8064128" y="10096180"/>
            <a:ext cx="328964" cy="320157"/>
          </a:xfrm>
          <a:custGeom>
            <a:avLst/>
            <a:gdLst/>
            <a:ahLst/>
            <a:cxnLst/>
            <a:rect l="l" t="t" r="r" b="b"/>
            <a:pathLst>
              <a:path w="328964" h="320157">
                <a:moveTo>
                  <a:pt x="0" y="0"/>
                </a:moveTo>
                <a:lnTo>
                  <a:pt x="328964" y="0"/>
                </a:lnTo>
                <a:lnTo>
                  <a:pt x="328964" y="320156"/>
                </a:lnTo>
                <a:lnTo>
                  <a:pt x="0" y="320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Freeform 5"/>
          <p:cNvSpPr/>
          <p:nvPr/>
        </p:nvSpPr>
        <p:spPr>
          <a:xfrm>
            <a:off x="9399845" y="4229274"/>
            <a:ext cx="52879" cy="52879"/>
          </a:xfrm>
          <a:custGeom>
            <a:avLst/>
            <a:gdLst/>
            <a:ahLst/>
            <a:cxnLst/>
            <a:rect l="l" t="t" r="r" b="b"/>
            <a:pathLst>
              <a:path w="52879" h="52879">
                <a:moveTo>
                  <a:pt x="0" y="0"/>
                </a:moveTo>
                <a:lnTo>
                  <a:pt x="52880" y="0"/>
                </a:lnTo>
                <a:lnTo>
                  <a:pt x="52880" y="52879"/>
                </a:lnTo>
                <a:lnTo>
                  <a:pt x="0" y="52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6" name="Freeform 6"/>
          <p:cNvSpPr/>
          <p:nvPr/>
        </p:nvSpPr>
        <p:spPr>
          <a:xfrm>
            <a:off x="9399845" y="4528953"/>
            <a:ext cx="52879" cy="52879"/>
          </a:xfrm>
          <a:custGeom>
            <a:avLst/>
            <a:gdLst/>
            <a:ahLst/>
            <a:cxnLst/>
            <a:rect l="l" t="t" r="r" b="b"/>
            <a:pathLst>
              <a:path w="52879" h="52879">
                <a:moveTo>
                  <a:pt x="0" y="0"/>
                </a:moveTo>
                <a:lnTo>
                  <a:pt x="52880" y="0"/>
                </a:lnTo>
                <a:lnTo>
                  <a:pt x="52880" y="52880"/>
                </a:lnTo>
                <a:lnTo>
                  <a:pt x="0" y="52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7" name="Freeform 7"/>
          <p:cNvSpPr/>
          <p:nvPr/>
        </p:nvSpPr>
        <p:spPr>
          <a:xfrm>
            <a:off x="9399845" y="4828624"/>
            <a:ext cx="52879" cy="52879"/>
          </a:xfrm>
          <a:custGeom>
            <a:avLst/>
            <a:gdLst/>
            <a:ahLst/>
            <a:cxnLst/>
            <a:rect l="l" t="t" r="r" b="b"/>
            <a:pathLst>
              <a:path w="52879" h="52879">
                <a:moveTo>
                  <a:pt x="0" y="0"/>
                </a:moveTo>
                <a:lnTo>
                  <a:pt x="52880" y="0"/>
                </a:lnTo>
                <a:lnTo>
                  <a:pt x="52880" y="52879"/>
                </a:lnTo>
                <a:lnTo>
                  <a:pt x="0" y="52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8" name="Freeform 8"/>
          <p:cNvSpPr/>
          <p:nvPr/>
        </p:nvSpPr>
        <p:spPr>
          <a:xfrm>
            <a:off x="9399845" y="5128304"/>
            <a:ext cx="52879" cy="52888"/>
          </a:xfrm>
          <a:custGeom>
            <a:avLst/>
            <a:gdLst/>
            <a:ahLst/>
            <a:cxnLst/>
            <a:rect l="l" t="t" r="r" b="b"/>
            <a:pathLst>
              <a:path w="52879" h="52888">
                <a:moveTo>
                  <a:pt x="0" y="0"/>
                </a:moveTo>
                <a:lnTo>
                  <a:pt x="52880" y="0"/>
                </a:lnTo>
                <a:lnTo>
                  <a:pt x="52880" y="52888"/>
                </a:lnTo>
                <a:lnTo>
                  <a:pt x="0" y="528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3" name="Freeform 13"/>
          <p:cNvSpPr/>
          <p:nvPr/>
        </p:nvSpPr>
        <p:spPr>
          <a:xfrm>
            <a:off x="8064128" y="-4635"/>
            <a:ext cx="4456495" cy="834587"/>
          </a:xfrm>
          <a:custGeom>
            <a:avLst/>
            <a:gdLst/>
            <a:ahLst/>
            <a:cxnLst/>
            <a:rect l="l" t="t" r="r" b="b"/>
            <a:pathLst>
              <a:path w="4456495" h="834587">
                <a:moveTo>
                  <a:pt x="0" y="0"/>
                </a:moveTo>
                <a:lnTo>
                  <a:pt x="4456495" y="0"/>
                </a:lnTo>
                <a:lnTo>
                  <a:pt x="4456495" y="834587"/>
                </a:lnTo>
                <a:lnTo>
                  <a:pt x="0" y="8345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4" name="Freeform 14"/>
          <p:cNvSpPr/>
          <p:nvPr/>
        </p:nvSpPr>
        <p:spPr>
          <a:xfrm>
            <a:off x="11440769" y="7443038"/>
            <a:ext cx="52888" cy="52879"/>
          </a:xfrm>
          <a:custGeom>
            <a:avLst/>
            <a:gdLst/>
            <a:ahLst/>
            <a:cxnLst/>
            <a:rect l="l" t="t" r="r" b="b"/>
            <a:pathLst>
              <a:path w="52888" h="52879">
                <a:moveTo>
                  <a:pt x="0" y="0"/>
                </a:moveTo>
                <a:lnTo>
                  <a:pt x="52888" y="0"/>
                </a:lnTo>
                <a:lnTo>
                  <a:pt x="52888" y="52879"/>
                </a:lnTo>
                <a:lnTo>
                  <a:pt x="0" y="52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5" name="Freeform 15"/>
          <p:cNvSpPr/>
          <p:nvPr/>
        </p:nvSpPr>
        <p:spPr>
          <a:xfrm>
            <a:off x="11440769" y="7742709"/>
            <a:ext cx="52888" cy="52879"/>
          </a:xfrm>
          <a:custGeom>
            <a:avLst/>
            <a:gdLst/>
            <a:ahLst/>
            <a:cxnLst/>
            <a:rect l="l" t="t" r="r" b="b"/>
            <a:pathLst>
              <a:path w="52888" h="52879">
                <a:moveTo>
                  <a:pt x="0" y="0"/>
                </a:moveTo>
                <a:lnTo>
                  <a:pt x="52888" y="0"/>
                </a:lnTo>
                <a:lnTo>
                  <a:pt x="52888" y="52879"/>
                </a:lnTo>
                <a:lnTo>
                  <a:pt x="0" y="52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6" name="Freeform 16"/>
          <p:cNvSpPr/>
          <p:nvPr/>
        </p:nvSpPr>
        <p:spPr>
          <a:xfrm>
            <a:off x="11440769" y="8812329"/>
            <a:ext cx="52888" cy="52879"/>
          </a:xfrm>
          <a:custGeom>
            <a:avLst/>
            <a:gdLst/>
            <a:ahLst/>
            <a:cxnLst/>
            <a:rect l="l" t="t" r="r" b="b"/>
            <a:pathLst>
              <a:path w="52888" h="52879">
                <a:moveTo>
                  <a:pt x="0" y="0"/>
                </a:moveTo>
                <a:lnTo>
                  <a:pt x="52888" y="0"/>
                </a:lnTo>
                <a:lnTo>
                  <a:pt x="52888" y="52879"/>
                </a:lnTo>
                <a:lnTo>
                  <a:pt x="0" y="52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7" name="Freeform 17"/>
          <p:cNvSpPr/>
          <p:nvPr/>
        </p:nvSpPr>
        <p:spPr>
          <a:xfrm>
            <a:off x="15265141" y="-4635"/>
            <a:ext cx="320157" cy="328964"/>
          </a:xfrm>
          <a:custGeom>
            <a:avLst/>
            <a:gdLst/>
            <a:ahLst/>
            <a:cxnLst/>
            <a:rect l="l" t="t" r="r" b="b"/>
            <a:pathLst>
              <a:path w="320157" h="328964">
                <a:moveTo>
                  <a:pt x="0" y="0"/>
                </a:moveTo>
                <a:lnTo>
                  <a:pt x="320157" y="0"/>
                </a:lnTo>
                <a:lnTo>
                  <a:pt x="320157" y="328964"/>
                </a:lnTo>
                <a:lnTo>
                  <a:pt x="0" y="3289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8" name="Freeform 18"/>
          <p:cNvSpPr/>
          <p:nvPr/>
        </p:nvSpPr>
        <p:spPr>
          <a:xfrm>
            <a:off x="11132837" y="9494821"/>
            <a:ext cx="4452453" cy="921515"/>
          </a:xfrm>
          <a:custGeom>
            <a:avLst/>
            <a:gdLst/>
            <a:ahLst/>
            <a:cxnLst/>
            <a:rect l="l" t="t" r="r" b="b"/>
            <a:pathLst>
              <a:path w="4452453" h="921515">
                <a:moveTo>
                  <a:pt x="0" y="0"/>
                </a:moveTo>
                <a:lnTo>
                  <a:pt x="4452452" y="0"/>
                </a:lnTo>
                <a:lnTo>
                  <a:pt x="4452452" y="921515"/>
                </a:lnTo>
                <a:lnTo>
                  <a:pt x="0" y="92151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19" name="TextBox 19"/>
          <p:cNvSpPr txBox="1"/>
          <p:nvPr/>
        </p:nvSpPr>
        <p:spPr>
          <a:xfrm>
            <a:off x="9126376" y="1343309"/>
            <a:ext cx="5982584" cy="154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48"/>
              </a:lnSpc>
            </a:pPr>
            <a:r>
              <a:rPr lang="en-US" sz="4378" spc="696" dirty="0">
                <a:solidFill>
                  <a:srgbClr val="000000"/>
                </a:solidFill>
                <a:latin typeface="Lovelo"/>
              </a:rPr>
              <a:t>JAZYKOVÉ KURZY PRE RADOSŤ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26376" y="3165994"/>
            <a:ext cx="4742024" cy="29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30"/>
              </a:lnSpc>
            </a:pPr>
            <a:r>
              <a:rPr lang="en-US" dirty="0" err="1">
                <a:solidFill>
                  <a:srgbClr val="000000"/>
                </a:solidFill>
                <a:latin typeface="Garet Bold"/>
              </a:rPr>
              <a:t>Bezplatné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jazykové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konverzačné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kurzy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41615" y="6281056"/>
            <a:ext cx="2696907" cy="242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76"/>
              </a:lnSpc>
            </a:pPr>
            <a:r>
              <a:rPr lang="en-US" dirty="0">
                <a:solidFill>
                  <a:srgbClr val="000000"/>
                </a:solidFill>
                <a:latin typeface="Garet Bold"/>
              </a:rPr>
              <a:t>Kurzy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sú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určené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pre: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41616" y="7819176"/>
            <a:ext cx="3379007" cy="242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76"/>
              </a:lnSpc>
            </a:pPr>
            <a:r>
              <a:rPr lang="en-US" dirty="0" err="1">
                <a:solidFill>
                  <a:srgbClr val="000000"/>
                </a:solidFill>
                <a:latin typeface="Garet Bold"/>
              </a:rPr>
              <a:t>Minimálny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počet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 v </a:t>
            </a:r>
            <a:r>
              <a:rPr lang="en-US" dirty="0" err="1">
                <a:solidFill>
                  <a:srgbClr val="000000"/>
                </a:solidFill>
                <a:latin typeface="Garet Bold"/>
              </a:rPr>
              <a:t>skupine</a:t>
            </a:r>
            <a:r>
              <a:rPr lang="en-US" dirty="0">
                <a:solidFill>
                  <a:srgbClr val="000000"/>
                </a:solidFill>
                <a:latin typeface="Garet Bold"/>
              </a:rPr>
              <a:t>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46026" y="4068874"/>
            <a:ext cx="3147353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anglický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jazyk</a:t>
            </a:r>
            <a:endParaRPr lang="en-US" sz="1600" dirty="0">
              <a:solidFill>
                <a:srgbClr val="000000"/>
              </a:solidFill>
              <a:latin typeface="Garet Light"/>
            </a:endParaRPr>
          </a:p>
          <a:p>
            <a:pPr algn="just">
              <a:lnSpc>
                <a:spcPts val="2359"/>
              </a:lnSpc>
            </a:pP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slovenský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jazyk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pre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cudzincov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nemecký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jazyk</a:t>
            </a:r>
            <a:endParaRPr lang="en-US" sz="1600" dirty="0">
              <a:solidFill>
                <a:srgbClr val="000000"/>
              </a:solidFill>
              <a:latin typeface="Garet Light"/>
            </a:endParaRPr>
          </a:p>
          <a:p>
            <a:pPr algn="l">
              <a:lnSpc>
                <a:spcPts val="2359"/>
              </a:lnSpc>
            </a:pP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francúzsky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jazyk</a:t>
            </a:r>
            <a:endParaRPr lang="en-US" sz="1600" dirty="0">
              <a:solidFill>
                <a:srgbClr val="000000"/>
              </a:solidFill>
              <a:latin typeface="Garet Ligh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401213" y="6696441"/>
            <a:ext cx="2437310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59"/>
              </a:lnSpc>
            </a:pP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študentov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FCHPT </a:t>
            </a:r>
            <a:r>
              <a:rPr lang="en-US" sz="1600" dirty="0" err="1">
                <a:solidFill>
                  <a:srgbClr val="000000"/>
                </a:solidFill>
                <a:latin typeface="Garet Light"/>
              </a:rPr>
              <a:t>zamestnancov</a:t>
            </a:r>
            <a:r>
              <a:rPr lang="en-US" sz="1600" dirty="0">
                <a:solidFill>
                  <a:srgbClr val="000000"/>
                </a:solidFill>
                <a:latin typeface="Garet Light"/>
              </a:rPr>
              <a:t> FCHPT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01213" y="8133014"/>
            <a:ext cx="1731624" cy="225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600" dirty="0">
                <a:solidFill>
                  <a:srgbClr val="000000"/>
                </a:solidFill>
                <a:latin typeface="Garet"/>
              </a:rPr>
              <a:t> 5 </a:t>
            </a:r>
            <a:r>
              <a:rPr lang="en-US" sz="1600" dirty="0" err="1">
                <a:solidFill>
                  <a:srgbClr val="000000"/>
                </a:solidFill>
                <a:latin typeface="Garet"/>
              </a:rPr>
              <a:t>študentov</a:t>
            </a:r>
            <a:r>
              <a:rPr lang="en-US" sz="1600" dirty="0">
                <a:solidFill>
                  <a:srgbClr val="000000"/>
                </a:solidFill>
                <a:latin typeface="Garet"/>
              </a:rPr>
              <a:t> 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3C9E2E79-85C9-5E38-9EE7-7B051C7C0685}"/>
              </a:ext>
            </a:extLst>
          </p:cNvPr>
          <p:cNvSpPr txBox="1"/>
          <p:nvPr/>
        </p:nvSpPr>
        <p:spPr>
          <a:xfrm>
            <a:off x="1981200" y="1140470"/>
            <a:ext cx="5117595" cy="97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66"/>
              </a:lnSpc>
            </a:pPr>
            <a:r>
              <a:rPr lang="sk-SK" sz="5400" b="1" dirty="0">
                <a:solidFill>
                  <a:srgbClr val="000000"/>
                </a:solidFill>
                <a:latin typeface="+mj-lt"/>
              </a:rPr>
              <a:t>ĎALŠIE AKTIVITY:</a:t>
            </a:r>
            <a:endParaRPr lang="en-US" sz="5400" b="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ECDD25E-3D95-FF76-E874-56AF2891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4" t="-2777" r="34075" b="10303"/>
          <a:stretch>
            <a:fillRect/>
          </a:stretch>
        </p:blipFill>
        <p:spPr>
          <a:xfrm>
            <a:off x="2035628" y="3355168"/>
            <a:ext cx="6896100" cy="55626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BE87592-0C92-D5B7-9FF5-4328797EEA2D}"/>
              </a:ext>
            </a:extLst>
          </p:cNvPr>
          <p:cNvSpPr txBox="1"/>
          <p:nvPr/>
        </p:nvSpPr>
        <p:spPr>
          <a:xfrm>
            <a:off x="1023257" y="647700"/>
            <a:ext cx="6901543" cy="97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66"/>
              </a:lnSpc>
            </a:pPr>
            <a:r>
              <a:rPr lang="sk-SK" sz="5400" b="1" dirty="0">
                <a:solidFill>
                  <a:srgbClr val="000000"/>
                </a:solidFill>
                <a:latin typeface="+mj-lt"/>
              </a:rPr>
              <a:t>NÁJDETE NÁS AJ TU:</a:t>
            </a:r>
            <a:endParaRPr lang="en-US" sz="5400" b="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" name="Obrázok 7" descr="Obrázok, na ktorom je text, snímka obrazovky, písmo, diagram&#10;&#10;Obsah vygenerovaný umelou inteligenciou môže byť nesprávny.">
            <a:extLst>
              <a:ext uri="{FF2B5EF4-FFF2-40B4-BE49-F238E27FC236}">
                <a16:creationId xmlns:a16="http://schemas.microsoft.com/office/drawing/2014/main" id="{2664B9D2-F788-B1CB-15D0-1CD5C177E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41" y="2331005"/>
            <a:ext cx="5873433" cy="7342097"/>
          </a:xfrm>
          <a:prstGeom prst="rect">
            <a:avLst/>
          </a:prstGeom>
        </p:spPr>
      </p:pic>
      <p:pic>
        <p:nvPicPr>
          <p:cNvPr id="10" name="Obrázok 9" descr="Obrázok, na ktorom je čierny, temnota&#10;&#10;Obsah vygenerovaný pomocou AI môže byť nesprávny.">
            <a:extLst>
              <a:ext uri="{FF2B5EF4-FFF2-40B4-BE49-F238E27FC236}">
                <a16:creationId xmlns:a16="http://schemas.microsoft.com/office/drawing/2014/main" id="{706D4FF4-E71C-27DE-CED5-51DCE589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331005"/>
            <a:ext cx="990600" cy="990600"/>
          </a:xfrm>
          <a:prstGeom prst="rect">
            <a:avLst/>
          </a:prstGeom>
        </p:spPr>
      </p:pic>
      <p:pic>
        <p:nvPicPr>
          <p:cNvPr id="12" name="Obrázok 11" descr="Obrázok, na ktorom je čierny, temnota&#10;&#10;Obsah vygenerovaný pomocou AI môže byť nesprávny.">
            <a:extLst>
              <a:ext uri="{FF2B5EF4-FFF2-40B4-BE49-F238E27FC236}">
                <a16:creationId xmlns:a16="http://schemas.microsoft.com/office/drawing/2014/main" id="{FCDDD257-0CA5-FFB8-F9DB-10C3D7E0B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233100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6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D8A8789-513B-6FEA-504B-32A0DB63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99" y="723900"/>
            <a:ext cx="16328002" cy="853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9B573AB9-DCE7-C91E-2FC0-F21B5187D0E7}"/>
                  </a:ext>
                </a:extLst>
              </p14:cNvPr>
              <p14:cNvContentPartPr/>
              <p14:nvPr/>
            </p14:nvContentPartPr>
            <p14:xfrm>
              <a:off x="4292640" y="780429"/>
              <a:ext cx="2601360" cy="87012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9B573AB9-DCE7-C91E-2FC0-F21B5187D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000" y="771789"/>
                <a:ext cx="261900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07FAB4A7-02BB-D517-F424-4FE309ACC499}"/>
                  </a:ext>
                </a:extLst>
              </p14:cNvPr>
              <p14:cNvContentPartPr/>
              <p14:nvPr/>
            </p14:nvContentPartPr>
            <p14:xfrm>
              <a:off x="6531120" y="1387749"/>
              <a:ext cx="720" cy="249984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07FAB4A7-02BB-D517-F424-4FE309ACC4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3840" y="1378749"/>
                <a:ext cx="36000" cy="251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030409E3-9083-D1CD-0FA8-ADA5EAB4084E}"/>
              </a:ext>
            </a:extLst>
          </p:cNvPr>
          <p:cNvGrpSpPr/>
          <p:nvPr/>
        </p:nvGrpSpPr>
        <p:grpSpPr>
          <a:xfrm>
            <a:off x="6287760" y="3572949"/>
            <a:ext cx="498960" cy="330120"/>
            <a:chOff x="6287760" y="3572949"/>
            <a:chExt cx="4989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Písanie rukou 6">
                  <a:extLst>
                    <a:ext uri="{FF2B5EF4-FFF2-40B4-BE49-F238E27FC236}">
                      <a16:creationId xmlns:a16="http://schemas.microsoft.com/office/drawing/2014/main" id="{B01CEEFF-0E07-440E-57C0-60C40BC4F870}"/>
                    </a:ext>
                  </a:extLst>
                </p14:cNvPr>
                <p14:cNvContentPartPr/>
                <p14:nvPr/>
              </p14:nvContentPartPr>
              <p14:xfrm>
                <a:off x="6287760" y="3607509"/>
                <a:ext cx="211680" cy="262440"/>
              </p14:xfrm>
            </p:contentPart>
          </mc:Choice>
          <mc:Fallback xmlns="">
            <p:pic>
              <p:nvPicPr>
                <p:cNvPr id="7" name="Písanie rukou 6">
                  <a:extLst>
                    <a:ext uri="{FF2B5EF4-FFF2-40B4-BE49-F238E27FC236}">
                      <a16:creationId xmlns:a16="http://schemas.microsoft.com/office/drawing/2014/main" id="{B01CEEFF-0E07-440E-57C0-60C40BC4F8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79120" y="3598509"/>
                  <a:ext cx="229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Písanie rukou 7">
                  <a:extLst>
                    <a:ext uri="{FF2B5EF4-FFF2-40B4-BE49-F238E27FC236}">
                      <a16:creationId xmlns:a16="http://schemas.microsoft.com/office/drawing/2014/main" id="{7EF451F4-E364-CBDC-05A2-4D3F21960B33}"/>
                    </a:ext>
                  </a:extLst>
                </p14:cNvPr>
                <p14:cNvContentPartPr/>
                <p14:nvPr/>
              </p14:nvContentPartPr>
              <p14:xfrm>
                <a:off x="6514920" y="3572949"/>
                <a:ext cx="271800" cy="33012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7EF451F4-E364-CBDC-05A2-4D3F21960B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06280" y="3563949"/>
                  <a:ext cx="289440" cy="34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570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2019300"/>
            <a:ext cx="13106400" cy="525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sk-SK" sz="5199" dirty="0">
                <a:solidFill>
                  <a:srgbClr val="000000"/>
                </a:solidFill>
                <a:latin typeface="+mj-lt"/>
              </a:rPr>
              <a:t>Ak máte otázky, obráťte sa na:</a:t>
            </a:r>
            <a:endParaRPr lang="en-US" sz="5199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+mj-lt"/>
            </a:endParaRPr>
          </a:p>
          <a:p>
            <a:pPr marL="685800" indent="-685800">
              <a:lnSpc>
                <a:spcPts val="672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+mj-lt"/>
              </a:rPr>
              <a:t>vedúc</a:t>
            </a:r>
            <a:r>
              <a:rPr lang="sk-SK" sz="4800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US" sz="4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+mj-lt"/>
              </a:rPr>
              <a:t>oddelenia</a:t>
            </a:r>
            <a:r>
              <a:rPr lang="en-US" sz="4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sk-SK" sz="4800" u="sng" dirty="0">
                <a:solidFill>
                  <a:srgbClr val="5E17EB"/>
                </a:solidFill>
                <a:latin typeface="+mj-lt"/>
                <a:hlinkClick r:id="rId2"/>
              </a:rPr>
              <a:t>milota</a:t>
            </a:r>
            <a:r>
              <a:rPr lang="en-US" sz="4800" u="sng" dirty="0">
                <a:solidFill>
                  <a:srgbClr val="5E17EB"/>
                </a:solidFill>
                <a:latin typeface="+mj-lt"/>
                <a:hlinkClick r:id="rId2"/>
              </a:rPr>
              <a:t>.</a:t>
            </a:r>
            <a:r>
              <a:rPr lang="sk-SK" sz="4800" u="sng" dirty="0" err="1">
                <a:solidFill>
                  <a:srgbClr val="5E17EB"/>
                </a:solidFill>
                <a:latin typeface="+mj-lt"/>
                <a:hlinkClick r:id="rId2"/>
              </a:rPr>
              <a:t>halak</a:t>
            </a:r>
            <a:r>
              <a:rPr lang="en-US" sz="4800" u="sng" dirty="0">
                <a:solidFill>
                  <a:srgbClr val="5E17EB"/>
                </a:solidFill>
                <a:latin typeface="+mj-lt"/>
                <a:hlinkClick r:id="rId2"/>
              </a:rPr>
              <a:t>ova@stuba.sk</a:t>
            </a:r>
            <a:endParaRPr lang="sk-SK" sz="4800" u="sng" dirty="0">
              <a:solidFill>
                <a:srgbClr val="5E17EB"/>
              </a:solidFill>
              <a:latin typeface="+mj-lt"/>
            </a:endParaRPr>
          </a:p>
          <a:p>
            <a:pPr>
              <a:lnSpc>
                <a:spcPts val="6720"/>
              </a:lnSpc>
            </a:pPr>
            <a:r>
              <a:rPr lang="en-US" sz="4800" u="sng" dirty="0">
                <a:solidFill>
                  <a:srgbClr val="5E17EB"/>
                </a:solidFill>
                <a:latin typeface="+mj-lt"/>
              </a:rPr>
              <a:t> </a:t>
            </a:r>
            <a:endParaRPr lang="sk-SK" sz="4800" u="sng" dirty="0">
              <a:solidFill>
                <a:srgbClr val="5E17EB"/>
              </a:solidFill>
              <a:latin typeface="+mj-lt"/>
            </a:endParaRPr>
          </a:p>
          <a:p>
            <a:pPr marL="685800" indent="-685800">
              <a:lnSpc>
                <a:spcPts val="6720"/>
              </a:lnSpc>
              <a:buFont typeface="Arial" panose="020B0604020202020204" pitchFamily="34" charset="0"/>
              <a:buChar char="•"/>
            </a:pPr>
            <a:r>
              <a:rPr lang="sk-SK" sz="4800" dirty="0">
                <a:solidFill>
                  <a:srgbClr val="000000"/>
                </a:solidFill>
                <a:latin typeface="+mj-lt"/>
              </a:rPr>
              <a:t>pani</a:t>
            </a:r>
            <a:r>
              <a:rPr lang="en-US" sz="4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+mj-lt"/>
              </a:rPr>
              <a:t>sekretárk</a:t>
            </a:r>
            <a:r>
              <a:rPr lang="sk-SK" sz="4800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US" sz="4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4800" u="sng" dirty="0" err="1">
                <a:solidFill>
                  <a:srgbClr val="5E17EB"/>
                </a:solidFill>
                <a:latin typeface="+mj-lt"/>
              </a:rPr>
              <a:t>lea.vrbov</a:t>
            </a:r>
            <a:r>
              <a:rPr lang="sk-SK" sz="4800" u="sng" dirty="0">
                <a:solidFill>
                  <a:srgbClr val="5E17EB"/>
                </a:solidFill>
                <a:latin typeface="+mj-lt"/>
              </a:rPr>
              <a:t>a</a:t>
            </a:r>
            <a:r>
              <a:rPr lang="en-US" sz="4800" u="sng" dirty="0">
                <a:solidFill>
                  <a:srgbClr val="5E17EB"/>
                </a:solidFill>
                <a:latin typeface="+mj-lt"/>
              </a:rPr>
              <a:t>@stuba.sk</a:t>
            </a:r>
          </a:p>
          <a:p>
            <a:pPr>
              <a:lnSpc>
                <a:spcPts val="6720"/>
              </a:lnSpc>
            </a:pPr>
            <a:endParaRPr lang="en-US" sz="4800" u="sng" dirty="0">
              <a:solidFill>
                <a:srgbClr val="5E17EB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1073" y="1257300"/>
            <a:ext cx="10491966" cy="2845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000" dirty="0">
                <a:solidFill>
                  <a:srgbClr val="000000"/>
                </a:solidFill>
                <a:latin typeface="+mj-lt"/>
              </a:rPr>
              <a:t>CÍŤTE SA U NÁS DOBRE!</a:t>
            </a:r>
          </a:p>
          <a:p>
            <a:pPr algn="ctr">
              <a:lnSpc>
                <a:spcPts val="7279"/>
              </a:lnSpc>
            </a:pPr>
            <a:endParaRPr lang="en-US" sz="80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7279"/>
              </a:lnSpc>
            </a:pPr>
            <a:r>
              <a:rPr lang="en-US" sz="8000" dirty="0">
                <a:solidFill>
                  <a:srgbClr val="000000"/>
                </a:solidFill>
                <a:latin typeface="+mj-lt"/>
              </a:rPr>
              <a:t>TEŠÍME SA NA VÁS!</a:t>
            </a:r>
            <a:endParaRPr lang="sk-SK" sz="8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7AE36D8-C277-E783-6D1C-F899512D9EA7}"/>
              </a:ext>
            </a:extLst>
          </p:cNvPr>
          <p:cNvSpPr txBox="1"/>
          <p:nvPr/>
        </p:nvSpPr>
        <p:spPr>
          <a:xfrm>
            <a:off x="825524" y="6184434"/>
            <a:ext cx="16636951" cy="2845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000" dirty="0">
                <a:solidFill>
                  <a:srgbClr val="000000"/>
                </a:solidFill>
                <a:latin typeface="+mj-lt"/>
              </a:rPr>
              <a:t>FEEL GOOD </a:t>
            </a:r>
            <a:r>
              <a:rPr lang="sk-SK" sz="8000" dirty="0">
                <a:solidFill>
                  <a:srgbClr val="000000"/>
                </a:solidFill>
                <a:latin typeface="+mj-lt"/>
              </a:rPr>
              <a:t>HERE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!</a:t>
            </a:r>
          </a:p>
          <a:p>
            <a:pPr algn="ctr">
              <a:lnSpc>
                <a:spcPts val="7279"/>
              </a:lnSpc>
            </a:pPr>
            <a:endParaRPr lang="en-US" sz="80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7279"/>
              </a:lnSpc>
            </a:pPr>
            <a:r>
              <a:rPr lang="sk-SK" sz="8000" dirty="0">
                <a:solidFill>
                  <a:srgbClr val="000000"/>
                </a:solidFill>
                <a:latin typeface="+mj-lt"/>
              </a:rPr>
              <a:t>LOOKING FORWARD TO SEEING YOU!</a:t>
            </a:r>
          </a:p>
        </p:txBody>
      </p:sp>
      <p:pic>
        <p:nvPicPr>
          <p:cNvPr id="9" name="Obrázok 8" descr="Obrázok, na ktorom je kresba, náčrt, animák&#10;&#10;Obsah vygenerovaný pomocou AI môže byť nesprávny.">
            <a:extLst>
              <a:ext uri="{FF2B5EF4-FFF2-40B4-BE49-F238E27FC236}">
                <a16:creationId xmlns:a16="http://schemas.microsoft.com/office/drawing/2014/main" id="{E8A15898-6E80-4A03-AFDD-F9560CD7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2700"/>
            <a:ext cx="3367088" cy="4764854"/>
          </a:xfrm>
          <a:prstGeom prst="rect">
            <a:avLst/>
          </a:prstGeom>
        </p:spPr>
      </p:pic>
      <p:pic>
        <p:nvPicPr>
          <p:cNvPr id="11" name="Obrázok 10" descr="Obrázok, na ktorom je kresba, náčrt, ilustrácia&#10;&#10;Obsah vygenerovaný pomocou AI môže byť nesprávny.">
            <a:extLst>
              <a:ext uri="{FF2B5EF4-FFF2-40B4-BE49-F238E27FC236}">
                <a16:creationId xmlns:a16="http://schemas.microsoft.com/office/drawing/2014/main" id="{1B4449E7-90C6-6534-BB62-0410311C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395" y="2679933"/>
            <a:ext cx="3367088" cy="4764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1600" y="1079303"/>
            <a:ext cx="10053220" cy="88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400" b="1" dirty="0">
                <a:solidFill>
                  <a:srgbClr val="000000"/>
                </a:solidFill>
                <a:latin typeface="+mj-lt"/>
              </a:rPr>
              <a:t>UČITELIA ODDELENIA JAZYKOV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9998" y="3875614"/>
            <a:ext cx="5647804" cy="305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Mgr. 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Zuzana Dudášová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PhD.</a:t>
            </a:r>
            <a:endParaRPr lang="sk-SK" sz="28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Mgr. Milota Haláková, PhD.</a:t>
            </a:r>
            <a:endParaRPr lang="sk-SK" sz="28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Mgr. Lujza Haláková</a:t>
            </a:r>
            <a:endParaRPr lang="sk-SK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Obrázok 4" descr="Obrázok, na ktorom je písmo, biely, grafika, dizajn&#10;&#10;Obsah vygenerovaný pomocou AI môže byť nesprávny.">
            <a:extLst>
              <a:ext uri="{FF2B5EF4-FFF2-40B4-BE49-F238E27FC236}">
                <a16:creationId xmlns:a16="http://schemas.microsoft.com/office/drawing/2014/main" id="{2EE5D5AE-C0B1-9534-3BB0-9D068A50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4" r="13027" b="31809"/>
          <a:stretch>
            <a:fillRect/>
          </a:stretch>
        </p:blipFill>
        <p:spPr>
          <a:xfrm>
            <a:off x="13182600" y="274529"/>
            <a:ext cx="5105400" cy="21336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FD5B844-4718-77B5-5B23-0B2393BFA249}"/>
              </a:ext>
            </a:extLst>
          </p:cNvPr>
          <p:cNvSpPr txBox="1"/>
          <p:nvPr/>
        </p:nvSpPr>
        <p:spPr>
          <a:xfrm>
            <a:off x="8919998" y="3290839"/>
            <a:ext cx="6780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000000"/>
                </a:solidFill>
                <a:latin typeface="+mj-lt"/>
              </a:rPr>
              <a:t>SLOVENSKÝ JAZYK PRE CUDZINCOV</a:t>
            </a:r>
            <a:endParaRPr lang="sk-SK" sz="3200" b="1" dirty="0">
              <a:latin typeface="+mj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300B6BF-5AD6-D53D-AF88-EB5E102E81EF}"/>
              </a:ext>
            </a:extLst>
          </p:cNvPr>
          <p:cNvSpPr txBox="1"/>
          <p:nvPr/>
        </p:nvSpPr>
        <p:spPr>
          <a:xfrm>
            <a:off x="1371600" y="3290839"/>
            <a:ext cx="541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000000"/>
                </a:solidFill>
                <a:latin typeface="+mj-lt"/>
              </a:rPr>
              <a:t>TECHNICKÁ</a:t>
            </a:r>
            <a:r>
              <a:rPr lang="sk-SK" sz="2800" b="1" dirty="0">
                <a:solidFill>
                  <a:srgbClr val="000000"/>
                </a:solidFill>
                <a:latin typeface="+mj-lt"/>
              </a:rPr>
              <a:t> ANGLIČTINA</a:t>
            </a:r>
            <a:endParaRPr lang="sk-SK" sz="2800" b="1" dirty="0">
              <a:latin typeface="+mj-lt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4E88F76-2554-F267-578C-228946968375}"/>
              </a:ext>
            </a:extLst>
          </p:cNvPr>
          <p:cNvSpPr txBox="1"/>
          <p:nvPr/>
        </p:nvSpPr>
        <p:spPr>
          <a:xfrm>
            <a:off x="1371600" y="3891943"/>
            <a:ext cx="6019800" cy="4226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Mgr. 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Zuzana Dudášová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PhD.</a:t>
            </a:r>
            <a:endParaRPr lang="sk-SK" sz="28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Mgr. Ľubica Hulajová, PhD.</a:t>
            </a:r>
            <a:endParaRPr lang="sk-SK" sz="28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50000"/>
              </a:lnSpc>
            </a:pPr>
            <a:r>
              <a:rPr lang="sk-SK" sz="2800" dirty="0">
                <a:solidFill>
                  <a:srgbClr val="000000"/>
                </a:solidFill>
                <a:latin typeface="+mj-lt"/>
              </a:rPr>
              <a:t>Gerard McDermott, M. A., PhD.</a:t>
            </a:r>
          </a:p>
          <a:p>
            <a:pPr>
              <a:lnSpc>
                <a:spcPct val="250000"/>
              </a:lnSpc>
            </a:pPr>
            <a:r>
              <a:rPr lang="sk-SK" sz="2800" dirty="0">
                <a:solidFill>
                  <a:srgbClr val="000000"/>
                </a:solidFill>
                <a:latin typeface="+mj-lt"/>
              </a:rPr>
              <a:t>PaedDr. Mgr. Monika </a:t>
            </a:r>
            <a:r>
              <a:rPr lang="sk-SK" sz="2800" dirty="0" err="1">
                <a:solidFill>
                  <a:srgbClr val="000000"/>
                </a:solidFill>
                <a:latin typeface="+mj-lt"/>
              </a:rPr>
              <a:t>Dobrovičová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, PhD</a:t>
            </a:r>
            <a:endParaRPr lang="sk-SK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514350"/>
            <a:ext cx="16459200" cy="9258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E10C9-437C-B1FA-20F4-C4404437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182241D-D1E5-C3E9-4B90-D65A3862FC05}"/>
              </a:ext>
            </a:extLst>
          </p:cNvPr>
          <p:cNvSpPr txBox="1"/>
          <p:nvPr/>
        </p:nvSpPr>
        <p:spPr>
          <a:xfrm>
            <a:off x="1841353" y="1159736"/>
            <a:ext cx="864323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sk-SK" sz="5400" b="1" dirty="0">
                <a:solidFill>
                  <a:srgbClr val="000000"/>
                </a:solidFill>
              </a:rPr>
              <a:t>TECHNICKÁ ANGLIČTINA I a II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1FCE1C7-403A-3BAE-259C-AADD0A939950}"/>
              </a:ext>
            </a:extLst>
          </p:cNvPr>
          <p:cNvSpPr txBox="1"/>
          <p:nvPr/>
        </p:nvSpPr>
        <p:spPr>
          <a:xfrm>
            <a:off x="1841353" y="3559287"/>
            <a:ext cx="14728388" cy="67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+mj-lt"/>
              </a:rPr>
              <a:t>Predmet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vyučuje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v ZS</a:t>
            </a:r>
            <a:r>
              <a:rPr lang="sk-SK" sz="4000" dirty="0">
                <a:solidFill>
                  <a:srgbClr val="000000"/>
                </a:solidFill>
                <a:latin typeface="+mj-lt"/>
              </a:rPr>
              <a:t> (TA I)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a LS</a:t>
            </a:r>
            <a:r>
              <a:rPr lang="sk-SK" sz="4000" dirty="0">
                <a:solidFill>
                  <a:srgbClr val="000000"/>
                </a:solidFill>
                <a:latin typeface="+mj-lt"/>
              </a:rPr>
              <a:t> (TA II).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CC1837-AB0F-0EF7-B327-1140DA8FACFB}"/>
              </a:ext>
            </a:extLst>
          </p:cNvPr>
          <p:cNvSpPr txBox="1"/>
          <p:nvPr/>
        </p:nvSpPr>
        <p:spPr>
          <a:xfrm>
            <a:off x="1819582" y="6053683"/>
            <a:ext cx="656241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Počet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kreditov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sk-SK" sz="4000" b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sk-SK" sz="4000" dirty="0">
                <a:solidFill>
                  <a:srgbClr val="000000"/>
                </a:solidFill>
                <a:latin typeface="+mj-lt"/>
              </a:rPr>
              <a:t>2</a:t>
            </a:r>
          </a:p>
          <a:p>
            <a:pPr>
              <a:lnSpc>
                <a:spcPts val="4759"/>
              </a:lnSpc>
            </a:pPr>
            <a:endParaRPr lang="sk-SK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59"/>
              </a:lnSpc>
            </a:pP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Výučba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:              </a:t>
            </a:r>
            <a:r>
              <a:rPr lang="sk-SK" sz="4000" dirty="0">
                <a:solidFill>
                  <a:srgbClr val="000000"/>
                </a:solidFill>
                <a:latin typeface="+mj-lt"/>
              </a:rPr>
              <a:t>	2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týždenne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Obrázok 6" descr="Obrázok, na ktorom je osoba, okno, vnútri, kuchynské náčinie&#10;&#10;Obsah vygenerovaný pomocou AI môže byť nesprávny.">
            <a:extLst>
              <a:ext uri="{FF2B5EF4-FFF2-40B4-BE49-F238E27FC236}">
                <a16:creationId xmlns:a16="http://schemas.microsoft.com/office/drawing/2014/main" id="{42B82B37-2962-DA13-70D8-DC0C27778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409700"/>
            <a:ext cx="5364675" cy="7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F43B-58BD-5BB4-1FB9-66EA87AA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4ACDB40-5FEF-16E7-DDB4-ABBC8FDF1686}"/>
              </a:ext>
            </a:extLst>
          </p:cNvPr>
          <p:cNvSpPr txBox="1"/>
          <p:nvPr/>
        </p:nvSpPr>
        <p:spPr>
          <a:xfrm>
            <a:off x="1868567" y="783183"/>
            <a:ext cx="864323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sk-SK" sz="5400" b="1" dirty="0">
                <a:solidFill>
                  <a:srgbClr val="000000"/>
                </a:solidFill>
                <a:latin typeface="+mj-lt"/>
              </a:rPr>
              <a:t>TECHNICKÁ ANGLIČTINA</a:t>
            </a:r>
            <a:endParaRPr lang="en-US" sz="5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FD7946C-2ED5-B200-4917-EFEE7F24B6E5}"/>
              </a:ext>
            </a:extLst>
          </p:cNvPr>
          <p:cNvSpPr txBox="1"/>
          <p:nvPr/>
        </p:nvSpPr>
        <p:spPr>
          <a:xfrm>
            <a:off x="1868567" y="1943100"/>
            <a:ext cx="4151233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sk-SK" sz="2800" b="1" dirty="0">
                <a:solidFill>
                  <a:srgbClr val="000000"/>
                </a:solidFill>
                <a:latin typeface="+mj-lt"/>
              </a:rPr>
              <a:t>POVINNÁ L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ITERATÚRA: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979EF20-3554-0B27-1F40-95C79965BA73}"/>
              </a:ext>
            </a:extLst>
          </p:cNvPr>
          <p:cNvSpPr/>
          <p:nvPr/>
        </p:nvSpPr>
        <p:spPr>
          <a:xfrm>
            <a:off x="5638988" y="3034188"/>
            <a:ext cx="3496671" cy="5058517"/>
          </a:xfrm>
          <a:custGeom>
            <a:avLst/>
            <a:gdLst/>
            <a:ahLst/>
            <a:cxnLst/>
            <a:rect l="l" t="t" r="r" b="b"/>
            <a:pathLst>
              <a:path w="3555415" h="5143500">
                <a:moveTo>
                  <a:pt x="0" y="0"/>
                </a:moveTo>
                <a:lnTo>
                  <a:pt x="3555414" y="0"/>
                </a:lnTo>
                <a:lnTo>
                  <a:pt x="355541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6832F6-385D-997A-2A8E-C812A5F9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7" y="3023547"/>
            <a:ext cx="3555415" cy="50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8CE6D77-04DA-66F1-B54E-4F12E62C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65" y="3023547"/>
            <a:ext cx="3975994" cy="50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B092A64-DA73-B50D-97E0-4C22C058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3015928"/>
            <a:ext cx="3793888" cy="50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CC92096-0C3A-B9EC-D3BE-0CF1B5A60C7E}"/>
              </a:ext>
            </a:extLst>
          </p:cNvPr>
          <p:cNvSpPr txBox="1"/>
          <p:nvPr/>
        </p:nvSpPr>
        <p:spPr>
          <a:xfrm>
            <a:off x="9792625" y="1943099"/>
            <a:ext cx="5172313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sk-SK" sz="2800" b="1" dirty="0">
                <a:solidFill>
                  <a:srgbClr val="000000"/>
                </a:solidFill>
                <a:latin typeface="+mj-lt"/>
              </a:rPr>
              <a:t>ODPORÚČANÁ L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ITERATÚRA: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1BF6859-22C0-F676-3207-B40792ACF920}"/>
              </a:ext>
            </a:extLst>
          </p:cNvPr>
          <p:cNvSpPr txBox="1"/>
          <p:nvPr/>
        </p:nvSpPr>
        <p:spPr>
          <a:xfrm>
            <a:off x="2057400" y="8429180"/>
            <a:ext cx="6299493" cy="1286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dostupné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v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kníhkupectve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1.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poschodí</a:t>
            </a:r>
            <a:r>
              <a:rPr lang="sk-SK" sz="2800" i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alebo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online v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digitálnej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knižnici</a:t>
            </a: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AAA3BD9E-6555-82AF-28F0-5CF8206EDB80}"/>
                  </a:ext>
                </a:extLst>
              </p14:cNvPr>
              <p14:cNvContentPartPr/>
              <p14:nvPr/>
            </p14:nvContentPartPr>
            <p14:xfrm>
              <a:off x="1662806" y="8029994"/>
              <a:ext cx="7709794" cy="50544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AAA3BD9E-6555-82AF-28F0-5CF8206EDB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4166" y="8021354"/>
                <a:ext cx="7727434" cy="5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533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56E1-4571-EC41-E4F3-15BEBAF1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A73EB1A-9773-2EB7-B176-71A7BCAF88B8}"/>
              </a:ext>
            </a:extLst>
          </p:cNvPr>
          <p:cNvSpPr txBox="1"/>
          <p:nvPr/>
        </p:nvSpPr>
        <p:spPr>
          <a:xfrm>
            <a:off x="1950720" y="679780"/>
            <a:ext cx="11650973" cy="88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400" b="1" dirty="0">
                <a:solidFill>
                  <a:srgbClr val="000000"/>
                </a:solidFill>
                <a:latin typeface="+mj-lt"/>
              </a:rPr>
              <a:t>HODNOTENIE PREDMETU</a:t>
            </a:r>
            <a:r>
              <a:rPr lang="sk-SK" sz="5400" b="1" dirty="0">
                <a:solidFill>
                  <a:srgbClr val="000000"/>
                </a:solidFill>
                <a:latin typeface="+mj-lt"/>
              </a:rPr>
              <a:t> TA I a TA II</a:t>
            </a:r>
            <a:endParaRPr lang="en-US" sz="5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9645FB-396E-FCCD-0419-94ABE088BF7B}"/>
              </a:ext>
            </a:extLst>
          </p:cNvPr>
          <p:cNvSpPr txBox="1"/>
          <p:nvPr/>
        </p:nvSpPr>
        <p:spPr>
          <a:xfrm>
            <a:off x="1950720" y="2016872"/>
            <a:ext cx="13716000" cy="691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endParaRPr lang="sk-SK" sz="4000" dirty="0"/>
          </a:p>
          <a:p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TA I (ZS):		80%		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záverečný písomný test </a:t>
            </a:r>
          </a:p>
          <a:p>
            <a:endParaRPr lang="sk-SK" sz="4000" dirty="0">
              <a:solidFill>
                <a:srgbClr val="000000"/>
              </a:solidFill>
              <a:ea typeface="Open Sans Light"/>
              <a:cs typeface="Open Sans Light"/>
              <a:sym typeface="Open Sans Light"/>
            </a:endParaRPr>
          </a:p>
          <a:p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      			20%		</a:t>
            </a:r>
            <a:r>
              <a:rPr lang="sk-SK" sz="4000" dirty="0" err="1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Moodle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 zadania</a:t>
            </a:r>
          </a:p>
          <a:p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______________________________________________________</a:t>
            </a:r>
          </a:p>
          <a:p>
            <a:endParaRPr lang="sk-SK" sz="1200" b="1" dirty="0">
              <a:solidFill>
                <a:srgbClr val="000000"/>
              </a:solidFill>
              <a:ea typeface="Open Sans Light"/>
              <a:cs typeface="Open Sans Light"/>
              <a:sym typeface="Open Sans Light"/>
            </a:endParaRPr>
          </a:p>
          <a:p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TA II (LS):	50%		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záverečný test</a:t>
            </a:r>
          </a:p>
          <a:p>
            <a:endParaRPr lang="sk-SK" sz="4000" dirty="0">
              <a:solidFill>
                <a:srgbClr val="000000"/>
              </a:solidFill>
              <a:ea typeface="Open Sans Light"/>
              <a:cs typeface="Open Sans Light"/>
              <a:sym typeface="Open Sans Light"/>
            </a:endParaRPr>
          </a:p>
          <a:p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			40%		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ústna skúška – prezentácia</a:t>
            </a:r>
          </a:p>
          <a:p>
            <a:endParaRPr lang="sk-SK" sz="4000" dirty="0">
              <a:solidFill>
                <a:srgbClr val="000000"/>
              </a:solidFill>
              <a:ea typeface="Open Sans Light"/>
              <a:cs typeface="Open Sans Light"/>
              <a:sym typeface="Open Sans Light"/>
            </a:endParaRPr>
          </a:p>
          <a:p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			</a:t>
            </a:r>
            <a:r>
              <a:rPr lang="sk-SK" sz="4000" b="1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10%		</a:t>
            </a:r>
            <a:r>
              <a:rPr lang="sk-SK" sz="4000" dirty="0" err="1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Moodle</a:t>
            </a:r>
            <a:r>
              <a:rPr lang="sk-SK" sz="4000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 zadania</a:t>
            </a:r>
          </a:p>
          <a:p>
            <a:pPr algn="ctr">
              <a:lnSpc>
                <a:spcPts val="4759"/>
              </a:lnSpc>
            </a:pPr>
            <a:endParaRPr lang="sk-SK" sz="39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2A3FFD-E4DC-2766-1C04-3E1466160415}"/>
              </a:ext>
            </a:extLst>
          </p:cNvPr>
          <p:cNvSpPr txBox="1"/>
          <p:nvPr/>
        </p:nvSpPr>
        <p:spPr>
          <a:xfrm>
            <a:off x="1965960" y="8596173"/>
            <a:ext cx="15532930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sk-SK" sz="3999" i="1" dirty="0">
                <a:solidFill>
                  <a:srgbClr val="000000"/>
                </a:solidFill>
                <a:latin typeface="+mj-lt"/>
              </a:rPr>
              <a:t>Súčasťou hodnotenia je aj</a:t>
            </a:r>
            <a:r>
              <a:rPr lang="en-US" sz="3999" i="1" dirty="0">
                <a:solidFill>
                  <a:srgbClr val="000000"/>
                </a:solidFill>
                <a:latin typeface="+mj-lt"/>
              </a:rPr>
              <a:t> 75% </a:t>
            </a:r>
            <a:r>
              <a:rPr lang="sk-SK" sz="3999" i="1" dirty="0">
                <a:solidFill>
                  <a:srgbClr val="000000"/>
                </a:solidFill>
                <a:latin typeface="+mj-lt"/>
              </a:rPr>
              <a:t>účasť na hodinách</a:t>
            </a:r>
            <a:r>
              <a:rPr lang="en-US" sz="3999" i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18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7280" y="937260"/>
            <a:ext cx="11671723" cy="958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 dirty="0">
                <a:solidFill>
                  <a:srgbClr val="000000"/>
                </a:solidFill>
                <a:latin typeface="Open Sans Bold"/>
              </a:rPr>
              <a:t>CERTIFIKÁT IEEE </a:t>
            </a:r>
            <a:r>
              <a:rPr lang="en-US" sz="5699" dirty="0">
                <a:solidFill>
                  <a:srgbClr val="CB6CE6"/>
                </a:solidFill>
                <a:latin typeface="Open Sans Bold"/>
              </a:rPr>
              <a:t>Z</a:t>
            </a:r>
            <a:r>
              <a:rPr lang="sk-SK" sz="5699" dirty="0">
                <a:solidFill>
                  <a:srgbClr val="CB6CE6"/>
                </a:solidFill>
                <a:latin typeface="Open Sans Bold"/>
              </a:rPr>
              <a:t>A</a:t>
            </a:r>
            <a:r>
              <a:rPr lang="en-US" sz="5699" dirty="0">
                <a:solidFill>
                  <a:srgbClr val="CB6CE6"/>
                </a:solidFill>
                <a:latin typeface="Open Sans Bold"/>
              </a:rPr>
              <a:t>DARM</a:t>
            </a:r>
            <a:r>
              <a:rPr lang="sk-SK" sz="5699" dirty="0">
                <a:solidFill>
                  <a:srgbClr val="CB6CE6"/>
                </a:solidFill>
                <a:latin typeface="Open Sans Bold"/>
              </a:rPr>
              <a:t>O</a:t>
            </a:r>
            <a:endParaRPr lang="en-US" sz="5699" dirty="0">
              <a:solidFill>
                <a:srgbClr val="CB6CE6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0" y="3848100"/>
            <a:ext cx="15087600" cy="1785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sk-SK" sz="3399" b="1" dirty="0">
                <a:solidFill>
                  <a:srgbClr val="000000"/>
                </a:solidFill>
                <a:latin typeface="+mj-lt"/>
              </a:rPr>
              <a:t>Pre: </a:t>
            </a:r>
          </a:p>
          <a:p>
            <a:pPr algn="just">
              <a:lnSpc>
                <a:spcPts val="4759"/>
              </a:lnSpc>
            </a:pPr>
            <a:r>
              <a:rPr lang="en-US" sz="2800" dirty="0" err="1">
                <a:solidFill>
                  <a:srgbClr val="000000"/>
                </a:solidFill>
                <a:latin typeface="+mj-lt"/>
              </a:rPr>
              <a:t>inžinier</a:t>
            </a:r>
            <a:r>
              <a:rPr lang="sk-SK" sz="2800" dirty="0" err="1">
                <a:solidFill>
                  <a:srgbClr val="000000"/>
                </a:solidFill>
                <a:latin typeface="+mj-lt"/>
              </a:rPr>
              <a:t>ov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odborní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kov</a:t>
            </a:r>
          </a:p>
          <a:p>
            <a:pPr algn="just">
              <a:lnSpc>
                <a:spcPts val="4759"/>
              </a:lnSpc>
            </a:pPr>
            <a:r>
              <a:rPr lang="sk-SK" sz="28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ktorých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materinským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jazykom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nie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angličtina</a:t>
            </a:r>
            <a:r>
              <a:rPr lang="sk-SK" sz="2800" dirty="0">
                <a:solidFill>
                  <a:srgbClr val="000000"/>
                </a:solidFill>
                <a:latin typeface="+mj-lt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51B3AA-9B98-90DB-5425-A8D225114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/>
          <a:stretch>
            <a:fillRect/>
          </a:stretch>
        </p:blipFill>
        <p:spPr bwMode="auto">
          <a:xfrm>
            <a:off x="9829800" y="4971750"/>
            <a:ext cx="8082839" cy="49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F1AC7BF-FDCF-0810-5763-045628CEBE2A}"/>
              </a:ext>
            </a:extLst>
          </p:cNvPr>
          <p:cNvSpPr txBox="1"/>
          <p:nvPr/>
        </p:nvSpPr>
        <p:spPr>
          <a:xfrm>
            <a:off x="2286000" y="2394668"/>
            <a:ext cx="14712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lepš</a:t>
            </a:r>
            <a:r>
              <a:rPr lang="sk-SK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enie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jazykov</a:t>
            </a:r>
            <a:r>
              <a:rPr lang="sk-SK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ých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zručnost</a:t>
            </a:r>
            <a:r>
              <a:rPr lang="sk-SK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í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spôsobom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sk-SK" sz="2800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ktorý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zodpovedá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potrebám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prioritám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dospelých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pracujúcich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technických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odboroch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sk-SK" sz="28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1028700"/>
            <a:ext cx="5836890" cy="97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>
                <a:solidFill>
                  <a:srgbClr val="000000"/>
                </a:solidFill>
                <a:latin typeface="+mj-lt"/>
              </a:rPr>
              <a:t>IEEE ONLINE KURZ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1" y="2705100"/>
            <a:ext cx="14554200" cy="5042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je z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darm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o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pre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študentov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FCHPT</a:t>
            </a: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sk-SK" sz="3600" dirty="0">
                <a:solidFill>
                  <a:srgbClr val="000000"/>
                </a:solidFill>
                <a:latin typeface="+mj-lt"/>
              </a:rPr>
              <a:t>úplne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online bez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obmedzení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marL="885195" lvl="1" indent="-442598" algn="l">
              <a:lnSpc>
                <a:spcPts val="57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po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vyplnení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80%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zadaní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5E17EB"/>
                </a:solidFill>
                <a:latin typeface="+mj-lt"/>
              </a:rPr>
              <a:t>získate</a:t>
            </a:r>
            <a:r>
              <a:rPr lang="en-US" sz="3600" dirty="0">
                <a:solidFill>
                  <a:srgbClr val="5E17EB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5E17EB"/>
                </a:solidFill>
                <a:latin typeface="+mj-lt"/>
              </a:rPr>
              <a:t>certifikát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ktorý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si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stiahnete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zo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stránky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+mj-lt"/>
              </a:rPr>
              <a:t>inštrukcie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k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prihláseniu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3600" dirty="0">
                <a:solidFill>
                  <a:srgbClr val="000000"/>
                </a:solidFill>
                <a:latin typeface="+mj-lt"/>
              </a:rPr>
              <a:t>získate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u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vyučujúcich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link: </a:t>
            </a:r>
            <a:r>
              <a:rPr lang="en-US" sz="3600" dirty="0">
                <a:solidFill>
                  <a:srgbClr val="000000"/>
                </a:solidFill>
                <a:latin typeface="+mj-lt"/>
                <a:hlinkClick r:id="rId2" tooltip="https://www.sjf.stuba.sk/buxus/docs/IEEE.html"/>
              </a:rPr>
              <a:t>https://www.sjf.stuba.sk/buxus/docs/IEEE.html</a:t>
            </a: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+mj-lt"/>
              </a:rPr>
              <a:t>úroveň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B2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odborný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jazyk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marL="885195" lvl="1" indent="-442598">
              <a:lnSpc>
                <a:spcPts val="57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12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hodín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celkovej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práce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samoštúdium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113F8D-C927-5272-74D0-9BC1ECDF9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/>
          <a:stretch>
            <a:fillRect/>
          </a:stretch>
        </p:blipFill>
        <p:spPr bwMode="auto">
          <a:xfrm>
            <a:off x="12192000" y="6428146"/>
            <a:ext cx="5720639" cy="35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4400" y="4929347"/>
            <a:ext cx="8989483" cy="4801882"/>
          </a:xfrm>
          <a:custGeom>
            <a:avLst/>
            <a:gdLst/>
            <a:ahLst/>
            <a:cxnLst/>
            <a:rect l="l" t="t" r="r" b="b"/>
            <a:pathLst>
              <a:path w="8989483" h="4801882">
                <a:moveTo>
                  <a:pt x="0" y="0"/>
                </a:moveTo>
                <a:lnTo>
                  <a:pt x="8989483" y="0"/>
                </a:lnTo>
                <a:lnTo>
                  <a:pt x="8989483" y="4801882"/>
                </a:lnTo>
                <a:lnTo>
                  <a:pt x="0" y="480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1868566" y="783183"/>
            <a:ext cx="9866233" cy="884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400" b="1" dirty="0">
                <a:solidFill>
                  <a:srgbClr val="000000"/>
                </a:solidFill>
                <a:latin typeface="+mj-lt"/>
              </a:rPr>
              <a:t>SLOVENČINA PRE CUDZINCOV</a:t>
            </a:r>
            <a:r>
              <a:rPr lang="sk-SK" sz="5400" b="1" dirty="0">
                <a:solidFill>
                  <a:srgbClr val="000000"/>
                </a:solidFill>
                <a:latin typeface="+mj-lt"/>
              </a:rPr>
              <a:t> I a II</a:t>
            </a:r>
            <a:endParaRPr lang="en-US" sz="5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68566" y="2324100"/>
            <a:ext cx="14728388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+mj-lt"/>
              </a:rPr>
              <a:t>Predmet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vyučuje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v ZS a LS</a:t>
            </a:r>
            <a:r>
              <a:rPr lang="sk-SK" sz="4000" dirty="0">
                <a:solidFill>
                  <a:srgbClr val="000000"/>
                </a:solidFill>
                <a:latin typeface="+mj-lt"/>
              </a:rPr>
              <a:t>.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60"/>
              </a:lnSpc>
            </a:pPr>
            <a:endParaRPr lang="sk-SK" sz="2800" b="1" dirty="0">
              <a:latin typeface="+mj-lt"/>
            </a:endParaRPr>
          </a:p>
          <a:p>
            <a:pPr>
              <a:lnSpc>
                <a:spcPts val="4760"/>
              </a:lnSpc>
            </a:pPr>
            <a:r>
              <a:rPr lang="sk-SK" sz="4000" dirty="0">
                <a:latin typeface="+mj-lt"/>
              </a:rPr>
              <a:t>Predmet </a:t>
            </a:r>
            <a:r>
              <a:rPr lang="sk-SK" sz="4000" dirty="0"/>
              <a:t>(v ZS a LS)</a:t>
            </a:r>
            <a:r>
              <a:rPr lang="sk-SK" sz="4000" dirty="0">
                <a:latin typeface="+mj-lt"/>
              </a:rPr>
              <a:t> si zapisujete </a:t>
            </a:r>
            <a:r>
              <a:rPr lang="sk-SK" sz="4000" dirty="0">
                <a:solidFill>
                  <a:srgbClr val="FF0000"/>
                </a:solidFill>
                <a:latin typeface="+mj-lt"/>
              </a:rPr>
              <a:t>na študijnom oddelení.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5780" y="6438900"/>
            <a:ext cx="582763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Počet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kreditov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: 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3</a:t>
            </a:r>
            <a:endParaRPr lang="sk-SK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59"/>
              </a:lnSpc>
            </a:pPr>
            <a:endParaRPr lang="sk-SK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59"/>
              </a:lnSpc>
            </a:pP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Výučba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:             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3h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týždenne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530</Words>
  <Application>Microsoft Office PowerPoint</Application>
  <PresentationFormat>Vlastná</PresentationFormat>
  <Paragraphs>94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9" baseType="lpstr">
      <vt:lpstr>Arial</vt:lpstr>
      <vt:lpstr>Garet</vt:lpstr>
      <vt:lpstr>Garet Bold</vt:lpstr>
      <vt:lpstr>Garet Light</vt:lpstr>
      <vt:lpstr>Calibri</vt:lpstr>
      <vt:lpstr>Aptos</vt:lpstr>
      <vt:lpstr>Open Sans Light</vt:lpstr>
      <vt:lpstr>Open Sans</vt:lpstr>
      <vt:lpstr>Lovelo</vt:lpstr>
      <vt:lpstr>Open Sans Bold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Oddelenie jazykov</dc:title>
  <dc:creator>Admin</dc:creator>
  <cp:lastModifiedBy>sipeky</cp:lastModifiedBy>
  <cp:revision>9</cp:revision>
  <dcterms:created xsi:type="dcterms:W3CDTF">2006-08-16T00:00:00Z</dcterms:created>
  <dcterms:modified xsi:type="dcterms:W3CDTF">2025-09-02T05:57:52Z</dcterms:modified>
  <dc:identifier>DAFMJIBtPDc</dc:identifier>
</cp:coreProperties>
</file>