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4" r:id="rId3"/>
    <p:sldId id="285" r:id="rId4"/>
    <p:sldId id="307" r:id="rId5"/>
    <p:sldId id="286" r:id="rId6"/>
    <p:sldId id="309" r:id="rId7"/>
    <p:sldId id="310" r:id="rId8"/>
    <p:sldId id="311" r:id="rId9"/>
    <p:sldId id="312" r:id="rId10"/>
    <p:sldId id="288" r:id="rId11"/>
    <p:sldId id="289" r:id="rId12"/>
    <p:sldId id="290" r:id="rId13"/>
    <p:sldId id="291" r:id="rId14"/>
    <p:sldId id="294" r:id="rId15"/>
    <p:sldId id="292" r:id="rId16"/>
    <p:sldId id="295" r:id="rId17"/>
    <p:sldId id="296" r:id="rId18"/>
    <p:sldId id="298" r:id="rId19"/>
    <p:sldId id="299" r:id="rId20"/>
    <p:sldId id="300" r:id="rId21"/>
    <p:sldId id="301" r:id="rId22"/>
    <p:sldId id="305" r:id="rId23"/>
    <p:sldId id="302" r:id="rId24"/>
    <p:sldId id="306" r:id="rId25"/>
    <p:sldId id="304" r:id="rId26"/>
  </p:sldIdLst>
  <p:sldSz cx="9144000" cy="6858000" type="screen4x3"/>
  <p:notesSz cx="7099300" cy="102346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04474-8FFD-4487-B6D4-68EB8F3BB215}" v="24" dt="2022-09-13T09:48:06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6" autoAdjust="0"/>
    <p:restoredTop sz="92512" autoAdjust="0"/>
  </p:normalViewPr>
  <p:slideViewPr>
    <p:cSldViewPr>
      <p:cViewPr varScale="1">
        <p:scale>
          <a:sx n="143" d="100"/>
          <a:sy n="143" d="100"/>
        </p:scale>
        <p:origin x="28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67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C9DE-718D-45E7-87FB-B08344FCC824}" type="datetimeFigureOut">
              <a:rPr lang="sk-SK" smtClean="0"/>
              <a:pPr/>
              <a:t>10. 9. 2025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5D53-6299-4A77-9A14-F8EEFDD413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k-S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k-S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03819F-5E6D-4497-B0E9-04C7D7F8B19D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819F-5E6D-4497-B0E9-04C7D7F8B19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819F-5E6D-4497-B0E9-04C7D7F8B19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864" y="192"/>
              <a:ext cx="489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0" y="192"/>
              <a:ext cx="864" cy="38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288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880" y="4128"/>
              <a:ext cx="2880" cy="19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816" y="0"/>
              <a:ext cx="49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sk-SK" sz="1200" b="1">
                <a:solidFill>
                  <a:schemeClr val="bg1"/>
                </a:solidFill>
              </a:endParaRPr>
            </a:p>
          </p:txBody>
        </p:sp>
        <p:pic>
          <p:nvPicPr>
            <p:cNvPr id="5129" name="Picture 9" descr="Grafika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48"/>
              <a:ext cx="768" cy="480"/>
            </a:xfrm>
            <a:prstGeom prst="rect">
              <a:avLst/>
            </a:prstGeom>
            <a:noFill/>
          </p:spPr>
        </p:pic>
      </p:grpSp>
      <p:sp>
        <p:nvSpPr>
          <p:cNvPr id="5130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Ústav informatizácie, automatizácie a matematiky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368425" y="325438"/>
            <a:ext cx="777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0B111D-AD1E-4F18-A877-D053D0FFB465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972300" y="296863"/>
            <a:ext cx="2171700" cy="60848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6863"/>
            <a:ext cx="6362700" cy="60848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30155-4DA1-4342-84F5-99F8A4A13A1A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 marL="446088" indent="-180975">
              <a:buFont typeface="Arial" pitchFamily="34" charset="0"/>
              <a:buChar char="•"/>
              <a:defRPr/>
            </a:lvl2pPr>
            <a:lvl3pPr marL="712788" indent="-169863">
              <a:defRPr/>
            </a:lvl3pPr>
            <a:lvl4pPr marL="989013" indent="-180975">
              <a:defRPr/>
            </a:lvl4pPr>
            <a:lvl5pPr marL="1254125" indent="-180975">
              <a:defRPr/>
            </a:lvl5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62B411-A0F1-4740-A46F-B5AF7620FA3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000251"/>
            <a:ext cx="7772400" cy="1500187"/>
          </a:xfrm>
        </p:spPr>
        <p:txBody>
          <a:bodyPr anchor="ctr"/>
          <a:lstStyle>
            <a:lvl1pPr marL="0" indent="0" algn="ctr">
              <a:buNone/>
              <a:defRPr sz="32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1B512-C7C0-47FC-AE53-26FE6DA04F61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C4781-1B8B-42FA-BE4D-4D9AA914257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FC5EA4-E150-400C-A994-C6C993907B60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12715-3A2C-4207-97BF-8E73A6A1FFA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A3393-C701-4FF3-8075-149A31FE7C1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EAEC0-5F81-47FF-A477-005D8FEB67C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BD497-975A-4F9B-9E3F-3CDC036CE0F7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864" y="192"/>
              <a:ext cx="489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192"/>
              <a:ext cx="864" cy="38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288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80" y="4128"/>
              <a:ext cx="2880" cy="19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816" y="0"/>
              <a:ext cx="49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sk-SK" sz="1200" b="1">
                <a:solidFill>
                  <a:schemeClr val="bg1"/>
                </a:solidFill>
              </a:endParaRPr>
            </a:p>
          </p:txBody>
        </p:sp>
        <p:pic>
          <p:nvPicPr>
            <p:cNvPr id="4106" name="Picture 10" descr="Grafika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" y="48"/>
              <a:ext cx="768" cy="480"/>
            </a:xfrm>
            <a:prstGeom prst="rect">
              <a:avLst/>
            </a:prstGeom>
            <a:noFill/>
          </p:spPr>
        </p:pic>
      </p:grp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68425" y="296863"/>
            <a:ext cx="7775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1138"/>
            <a:ext cx="457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61138"/>
            <a:ext cx="457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AEFDC5A-82A5-41BA-9DD0-B664F8FFADE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8425" y="0"/>
            <a:ext cx="77755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LMS Moodle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93763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254125" indent="-180975" algn="l" rtl="0" fontAlgn="base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6160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20732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5304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9876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4448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earn.uiam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am.sk/~cirka/" TargetMode="External"/><Relationship Id="rId2" Type="http://schemas.openxmlformats.org/officeDocument/2006/relationships/hyperlink" Target="https://is.stuba.sk/dok/integratori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am.sk/~kalu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LMS Moodle</a:t>
            </a:r>
            <a:endParaRPr lang="sk-SK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doc. Ing. </a:t>
            </a:r>
            <a:r>
              <a:rPr lang="sk-SK" dirty="0"/>
              <a:t>Ľuboš </a:t>
            </a:r>
            <a:r>
              <a:rPr lang="sk-SK" dirty="0" err="1"/>
              <a:t>Čirka</a:t>
            </a:r>
            <a:r>
              <a:rPr lang="sk-SK" dirty="0"/>
              <a:t>, PhD.</a:t>
            </a:r>
          </a:p>
          <a:p>
            <a:r>
              <a:rPr lang="sk-SK" dirty="0"/>
              <a:t>Ústav informatizácie, automatizácie a matematiky</a:t>
            </a:r>
          </a:p>
          <a:p>
            <a:r>
              <a:rPr lang="sk-SK" dirty="0"/>
              <a:t>Oddelenie informatizácie a riadenia procesov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id="{F3A8D995-D053-5C3B-F3E6-77B07371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09AC077-FDA8-E741-C640-CE1219CC4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5AE84BC4-1D82-3876-839E-3D97F1A40429}"/>
              </a:ext>
            </a:extLst>
          </p:cNvPr>
          <p:cNvSpPr/>
          <p:nvPr/>
        </p:nvSpPr>
        <p:spPr>
          <a:xfrm>
            <a:off x="2627784" y="4974336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E6BEBF93-A08C-DD94-3C24-25D3A5F3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46B99A3-EF9B-0A3B-0FA1-627CA08A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F70B2098-3EA9-FD54-627E-6DEB7D2BF8A2}"/>
              </a:ext>
            </a:extLst>
          </p:cNvPr>
          <p:cNvSpPr/>
          <p:nvPr/>
        </p:nvSpPr>
        <p:spPr>
          <a:xfrm>
            <a:off x="2339752" y="4581128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2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6799014-7D52-6B11-F33A-A36CAF89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E1AEC34-5F66-BD56-2A39-927DB1B4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1930E588-DC46-575B-6CCF-7DFFE015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DC8E7AB-3AE7-EC98-4125-D551227D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59BD6168-6845-316E-B925-5B384413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3D583AE-AE6B-8C32-32F1-D97D92B67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4978383C-0307-E791-AED3-27CACBB156E0}"/>
              </a:ext>
            </a:extLst>
          </p:cNvPr>
          <p:cNvSpPr/>
          <p:nvPr/>
        </p:nvSpPr>
        <p:spPr>
          <a:xfrm>
            <a:off x="2340864" y="2322576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4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kurzu/predmetu 2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8961C47-C87F-831E-80EF-A3BF329A1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01EE093-2079-CCF9-89A9-9126703D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 3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0F8FD4B-0803-3FA6-4CF2-7481B1E5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1D08746-A1F7-92A7-0D56-60A04FEF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8E14C40F-05F4-2E74-082B-E3E180F5FA91}"/>
              </a:ext>
            </a:extLst>
          </p:cNvPr>
          <p:cNvSpPr/>
          <p:nvPr/>
        </p:nvSpPr>
        <p:spPr>
          <a:xfrm>
            <a:off x="2411760" y="2880360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 3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41033203-C6C8-DB68-2023-D1DD444F1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95BDC70-134B-CADD-3362-D008F5E11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B6BDD-B5A1-40DE-95C8-DB4A99AC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kurzov - týždenný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9F4E1C-0337-43F2-AC1A-7C921E48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1C3F335-584E-4D63-A7DE-69205144B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3BCEAFD-4CE8-4DA8-A387-1C1EC2A6A8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719B6581-D1D2-1763-B0F6-95B33B1B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B82B6E5-BE17-9256-6C86-BB99E452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B6BDD-B5A1-40DE-95C8-DB4A99AC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kurzov - tematický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9F4E1C-0337-43F2-AC1A-7C921E48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1C3F335-584E-4D63-A7DE-69205144B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3BCEAFD-4CE8-4DA8-A387-1C1EC2A6A8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9541F5A-50B8-D3BC-C575-65FEF293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9C2B0BE-9967-F655-FAA1-DDECDFCF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Systém </a:t>
            </a:r>
            <a:r>
              <a:rPr lang="sk-SK" dirty="0" err="1"/>
              <a:t>Moodle</a:t>
            </a:r>
            <a:r>
              <a:rPr lang="sk-SK" dirty="0"/>
              <a:t> (čítame </a:t>
            </a:r>
            <a:r>
              <a:rPr lang="sk-SK" dirty="0" err="1"/>
              <a:t>múdl</a:t>
            </a:r>
            <a:r>
              <a:rPr lang="sk-SK" dirty="0"/>
              <a:t>) je softwarový balík pre tvorbu výukových systémov a elektronických kurzov na internete. </a:t>
            </a:r>
          </a:p>
          <a:p>
            <a:endParaRPr lang="sk-SK" dirty="0"/>
          </a:p>
          <a:p>
            <a:r>
              <a:rPr lang="sk-SK" dirty="0"/>
              <a:t>Slovo </a:t>
            </a:r>
            <a:r>
              <a:rPr lang="sk-SK" dirty="0" err="1"/>
              <a:t>Moodle</a:t>
            </a:r>
            <a:r>
              <a:rPr lang="sk-SK" dirty="0"/>
              <a:t> bolo pôvodne akronymom pre </a:t>
            </a:r>
            <a:r>
              <a:rPr lang="sk-SK" dirty="0" err="1"/>
              <a:t>Modular</a:t>
            </a:r>
            <a:r>
              <a:rPr lang="sk-SK" dirty="0"/>
              <a:t> </a:t>
            </a:r>
            <a:r>
              <a:rPr lang="sk-SK" dirty="0" err="1"/>
              <a:t>Object-Oriented</a:t>
            </a:r>
            <a:r>
              <a:rPr lang="sk-SK" dirty="0"/>
              <a:t> </a:t>
            </a:r>
            <a:r>
              <a:rPr lang="sk-SK" dirty="0" err="1"/>
              <a:t>Dynamic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 </a:t>
            </a:r>
            <a:r>
              <a:rPr lang="sk-SK" dirty="0" err="1"/>
              <a:t>Environment</a:t>
            </a:r>
            <a:r>
              <a:rPr lang="sk-SK" dirty="0"/>
              <a:t> (modulárne objektovo orientované dynamické prostredie pre výuku). </a:t>
            </a:r>
          </a:p>
          <a:p>
            <a:endParaRPr lang="sk-SK" dirty="0"/>
          </a:p>
          <a:p>
            <a:r>
              <a:rPr lang="sk-SK" dirty="0"/>
              <a:t>Jadrom celého systému sú kurzy, v ktorých prebieha výučba. V kurzoch si učitelia ukladajú dokumenty, rozvíjajú aktivity so študentmi, komunikujú s nimi a riadia celú výučbu.</a:t>
            </a:r>
          </a:p>
          <a:p>
            <a:endParaRPr lang="sk-SK" dirty="0"/>
          </a:p>
          <a:p>
            <a:r>
              <a:rPr lang="sk-SK" dirty="0"/>
              <a:t>Pre samotnú prácu potrebujeme počítač a internetový prehliadač a samozrejme pripojenie na internet.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E05F480-C324-9C77-6CBB-75DB4AA4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27132F8-03DF-78DC-143A-687E3291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6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- zadanie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5C2F08D-97CD-2954-569C-8ABA174B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F9D6062F-EC1A-07C8-F009-2436FD5F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- zadanie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22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00B24551-5C0F-44D0-88EB-AEA06509A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71016"/>
            <a:ext cx="7620168" cy="5113337"/>
          </a:xfrm>
        </p:spPr>
      </p:pic>
    </p:spTree>
    <p:extLst>
      <p:ext uri="{BB962C8B-B14F-4D97-AF65-F5344CB8AC3E}">
        <p14:creationId xmlns:p14="http://schemas.microsoft.com/office/powerpoint/2010/main" val="24706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– zadanie - odovzdanie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5441A29B-0F2D-B518-D663-90E1C7EEB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3C0699D-28A8-565E-A9A8-949F870B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Mobiln</a:t>
            </a:r>
            <a:r>
              <a:rPr lang="sk-SK" dirty="0"/>
              <a:t>á aplikácia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2517532-AD48-4EE7-ABCE-8878C2D9B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19" y="1268413"/>
            <a:ext cx="7735561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81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03174-575F-4CE5-81F2-23D4C856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LMS </a:t>
            </a:r>
            <a:r>
              <a:rPr lang="sk-SK" dirty="0" err="1"/>
              <a:t>Moodle</a:t>
            </a:r>
            <a:r>
              <a:rPr lang="sk-SK" dirty="0"/>
              <a:t> – technická podpora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69BAA3-AF09-45F5-93C9-4E8D9227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Administrátori:</a:t>
            </a:r>
          </a:p>
          <a:p>
            <a:pPr marL="0" indent="0">
              <a:buNone/>
            </a:pPr>
            <a:r>
              <a:rPr lang="sk-SK" b="1" dirty="0"/>
              <a:t>   </a:t>
            </a:r>
            <a:r>
              <a:rPr lang="en-US" b="1" dirty="0"/>
              <a:t>doc. </a:t>
            </a:r>
            <a:r>
              <a:rPr lang="sk-SK" b="1" dirty="0"/>
              <a:t>Ing.</a:t>
            </a:r>
            <a:r>
              <a:rPr lang="en-US" b="1" dirty="0"/>
              <a:t> </a:t>
            </a:r>
            <a:r>
              <a:rPr lang="sk-SK" b="1" dirty="0"/>
              <a:t>Ľuboš </a:t>
            </a:r>
            <a:r>
              <a:rPr lang="sk-SK" b="1" dirty="0" err="1"/>
              <a:t>Čirka</a:t>
            </a:r>
            <a:r>
              <a:rPr lang="sk-SK" b="1" dirty="0"/>
              <a:t>, PhD.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email: </a:t>
            </a:r>
            <a:r>
              <a:rPr lang="sk-SK" dirty="0" err="1"/>
              <a:t>lubos.cirka</a:t>
            </a:r>
            <a:r>
              <a:rPr lang="en-US" dirty="0"/>
              <a:t>@stuba.sk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miestnos</a:t>
            </a:r>
            <a:r>
              <a:rPr lang="sk-SK" dirty="0"/>
              <a:t>ť: NB 666 (blok C)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k-SK" dirty="0"/>
              <a:t>https://www.uiam.sk/~cirka/</a:t>
            </a:r>
          </a:p>
          <a:p>
            <a:pPr marL="0" indent="0">
              <a:buNone/>
            </a:pPr>
            <a:r>
              <a:rPr lang="sk-SK" dirty="0"/>
              <a:t>   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b="1" dirty="0"/>
              <a:t>Ing. Martin </a:t>
            </a:r>
            <a:r>
              <a:rPr lang="sk-SK" b="1" dirty="0" err="1"/>
              <a:t>Kalúz</a:t>
            </a:r>
            <a:r>
              <a:rPr lang="sk-SK" b="1" dirty="0"/>
              <a:t>, PhD.</a:t>
            </a:r>
            <a:r>
              <a:rPr lang="en-US" b="1" dirty="0"/>
              <a:t> 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   email: </a:t>
            </a:r>
            <a:r>
              <a:rPr lang="en-US" dirty="0"/>
              <a:t>martin.kaluz@stuba.sk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</a:t>
            </a:r>
            <a:r>
              <a:rPr lang="en-US" dirty="0" err="1"/>
              <a:t>miestnos</a:t>
            </a:r>
            <a:r>
              <a:rPr lang="sk-SK" dirty="0"/>
              <a:t>ť: NB 666 (blok C)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k-SK" dirty="0"/>
              <a:t>https://www.uiam.sk/~</a:t>
            </a:r>
            <a:r>
              <a:rPr lang="en-US" dirty="0" err="1"/>
              <a:t>kaluz</a:t>
            </a:r>
            <a:r>
              <a:rPr lang="sk-SK" dirty="0"/>
              <a:t>/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Hlavný administrátor: </a:t>
            </a:r>
          </a:p>
          <a:p>
            <a:pPr marL="0" indent="0">
              <a:buNone/>
            </a:pPr>
            <a:r>
              <a:rPr lang="sk-SK" dirty="0"/>
              <a:t>   prof. Ing. Miroslav </a:t>
            </a:r>
            <a:r>
              <a:rPr lang="sk-SK" dirty="0" err="1"/>
              <a:t>Fikar</a:t>
            </a:r>
            <a:r>
              <a:rPr lang="sk-SK" dirty="0"/>
              <a:t>, DrSc.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471DEA6-4B83-4177-9B49-5B0113594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1F5848-A97D-4CE6-96AC-5414A8E2A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26E76317-F395-4EC5-A8D3-C5D642B5E0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</p:spTree>
    <p:extLst>
      <p:ext uri="{BB962C8B-B14F-4D97-AF65-F5344CB8AC3E}">
        <p14:creationId xmlns:p14="http://schemas.microsoft.com/office/powerpoint/2010/main" val="33838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>
            <a:extLst>
              <a:ext uri="{FF2B5EF4-FFF2-40B4-BE49-F238E27FC236}">
                <a16:creationId xmlns:a16="http://schemas.microsoft.com/office/drawing/2014/main" id="{8B035F80-7A70-7A4A-88B3-DCA1E014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32D4E40E-F691-A62B-ED47-61A0044AD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45" name="Obdĺžnik 44">
            <a:extLst>
              <a:ext uri="{FF2B5EF4-FFF2-40B4-BE49-F238E27FC236}">
                <a16:creationId xmlns:a16="http://schemas.microsoft.com/office/drawing/2014/main" id="{9D968156-D01F-7051-60CF-FD1ADA00CDC6}"/>
              </a:ext>
            </a:extLst>
          </p:cNvPr>
          <p:cNvSpPr/>
          <p:nvPr/>
        </p:nvSpPr>
        <p:spPr>
          <a:xfrm>
            <a:off x="6732240" y="4293096"/>
            <a:ext cx="144016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77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74A7134-65CA-127D-876D-06B8191C6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8413"/>
            <a:ext cx="7616952" cy="4557206"/>
          </a:xfrm>
          <a:prstGeom prst="rect">
            <a:avLst/>
          </a:prstGeom>
        </p:spPr>
      </p:pic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D49A4BB9-21C4-3902-33E5-35AF5F7A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706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27669A7C-B4F5-42E5-BCE0-34E387DE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Adresa LMS </a:t>
            </a:r>
            <a:r>
              <a:rPr lang="sk-SK" dirty="0" err="1"/>
              <a:t>Moodle</a:t>
            </a:r>
            <a:r>
              <a:rPr lang="sk-SK" dirty="0"/>
              <a:t> je 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sk-SK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elearn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.uiam.sk</a:t>
            </a:r>
            <a:br>
              <a:rPr lang="sk-SK" dirty="0">
                <a:solidFill>
                  <a:srgbClr val="0070C0"/>
                </a:solidFill>
              </a:rPr>
            </a:br>
            <a:endParaRPr lang="sk-SK" dirty="0"/>
          </a:p>
          <a:p>
            <a:r>
              <a:rPr lang="sk-SK" dirty="0"/>
              <a:t>Prihlasovacie údaje sú rovnaké ako do akademického informačného systému STU (AIS)</a:t>
            </a:r>
          </a:p>
          <a:p>
            <a:endParaRPr lang="sk-SK" dirty="0"/>
          </a:p>
          <a:p>
            <a:r>
              <a:rPr lang="sk-SK" b="1" dirty="0"/>
              <a:t>Používateľské meno: </a:t>
            </a:r>
            <a:r>
              <a:rPr lang="sk-SK" dirty="0" err="1">
                <a:solidFill>
                  <a:srgbClr val="FF0000"/>
                </a:solidFill>
              </a:rPr>
              <a:t>x</a:t>
            </a:r>
            <a:r>
              <a:rPr lang="sk-SK" dirty="0" err="1"/>
              <a:t>priezvisko</a:t>
            </a:r>
            <a:r>
              <a:rPr lang="sk-SK" dirty="0"/>
              <a:t> (nepoužívajte osobné číslo)</a:t>
            </a:r>
          </a:p>
          <a:p>
            <a:endParaRPr lang="sk-SK" dirty="0"/>
          </a:p>
          <a:p>
            <a:r>
              <a:rPr lang="sk-SK" b="1" dirty="0"/>
              <a:t>Heslo:</a:t>
            </a:r>
            <a:r>
              <a:rPr lang="sk-SK" dirty="0"/>
              <a:t> rovnaké ako do AIS</a:t>
            </a:r>
          </a:p>
          <a:p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Upozornenie: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neukladajte prihlásenie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verejn</a:t>
            </a:r>
            <a:r>
              <a:rPr lang="sk-SK" b="1" dirty="0">
                <a:solidFill>
                  <a:srgbClr val="FF0000"/>
                </a:solidFill>
              </a:rPr>
              <a:t>e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prístupných počítačoch (škola, ...)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34E9B16-FA3B-31C7-C3D1-30C6D9C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386411"/>
            <a:ext cx="37528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s prihlásením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9156E04-E752-7890-9B6A-410C3A58E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 prípade neplatného pokusu o prihlásenie do </a:t>
            </a:r>
            <a:r>
              <a:rPr lang="sk-SK" dirty="0" err="1"/>
              <a:t>Moodle</a:t>
            </a:r>
            <a:r>
              <a:rPr lang="sk-SK" dirty="0"/>
              <a:t> je postup nasledujúci:</a:t>
            </a:r>
          </a:p>
          <a:p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Prihláste sa do AIS s rovnakými prihlasovacími údajmi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 prípade neplatného pokusu o prihlásenie do AIS</a:t>
            </a:r>
          </a:p>
          <a:p>
            <a:pPr lvl="1"/>
            <a:r>
              <a:rPr lang="sk-SK" dirty="0"/>
              <a:t>kontaktujte systémového integrátora (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https://is.stuba.sk/dok/integratori.pl</a:t>
            </a:r>
            <a:r>
              <a:rPr lang="sk-SK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 prípade platného pokusu o prihlásenie do AIS</a:t>
            </a:r>
          </a:p>
          <a:p>
            <a:pPr lvl="1"/>
            <a:r>
              <a:rPr lang="sk-SK" dirty="0"/>
              <a:t>kontaktujte administrátora LMS </a:t>
            </a:r>
            <a:r>
              <a:rPr lang="sk-SK" dirty="0" err="1"/>
              <a:t>Moodle</a:t>
            </a:r>
            <a:br>
              <a:rPr lang="sk-SK" dirty="0"/>
            </a:br>
            <a:endParaRPr lang="sk-SK" dirty="0"/>
          </a:p>
          <a:p>
            <a:pPr marL="265113" lvl="1" indent="0">
              <a:buNone/>
            </a:pPr>
            <a:endParaRPr lang="sk-SK" dirty="0"/>
          </a:p>
        </p:txBody>
      </p:sp>
      <p:graphicFrame>
        <p:nvGraphicFramePr>
          <p:cNvPr id="9" name="Tabuľka 9">
            <a:extLst>
              <a:ext uri="{FF2B5EF4-FFF2-40B4-BE49-F238E27FC236}">
                <a16:creationId xmlns:a16="http://schemas.microsoft.com/office/drawing/2014/main" id="{2EF64A41-4A0E-0971-F0CA-BA96DFAE4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39895"/>
              </p:ext>
            </p:extLst>
          </p:nvPr>
        </p:nvGraphicFramePr>
        <p:xfrm>
          <a:off x="899592" y="4581128"/>
          <a:ext cx="7787208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3604">
                  <a:extLst>
                    <a:ext uri="{9D8B030D-6E8A-4147-A177-3AD203B41FA5}">
                      <a16:colId xmlns:a16="http://schemas.microsoft.com/office/drawing/2014/main" val="4286631851"/>
                    </a:ext>
                  </a:extLst>
                </a:gridCol>
                <a:gridCol w="3893604">
                  <a:extLst>
                    <a:ext uri="{9D8B030D-6E8A-4147-A177-3AD203B41FA5}">
                      <a16:colId xmlns:a16="http://schemas.microsoft.com/office/drawing/2014/main" val="102346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0" dirty="0"/>
                        <a:t> </a:t>
                      </a:r>
                      <a:r>
                        <a:rPr lang="en-US" sz="1600" b="1" dirty="0"/>
                        <a:t>doc. </a:t>
                      </a:r>
                      <a:r>
                        <a:rPr lang="sk-SK" sz="1600" b="1" dirty="0"/>
                        <a:t>Ing.</a:t>
                      </a:r>
                      <a:r>
                        <a:rPr lang="en-US" sz="1600" b="1" dirty="0"/>
                        <a:t> </a:t>
                      </a:r>
                      <a:r>
                        <a:rPr lang="sk-SK" sz="1600" b="1" dirty="0"/>
                        <a:t>Ľuboš Čirka, PhD. </a:t>
                      </a:r>
                      <a:endParaRPr lang="en-US" sz="1600" b="1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email: </a:t>
                      </a:r>
                      <a:r>
                        <a:rPr lang="sk-SK" sz="1600" b="0" dirty="0" err="1"/>
                        <a:t>lubos.cirka</a:t>
                      </a:r>
                      <a:r>
                        <a:rPr lang="en-US" sz="1600" b="0" dirty="0"/>
                        <a:t>@stuba.sk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en-US" sz="1600" b="0" dirty="0" err="1"/>
                        <a:t>miestnos</a:t>
                      </a:r>
                      <a:r>
                        <a:rPr lang="sk-SK" sz="1600" b="0" dirty="0"/>
                        <a:t>ť: NB 666 (blok C)</a:t>
                      </a:r>
                      <a:endParaRPr lang="en-US" sz="1600" b="0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https://www.uiam.sk/~cirka/</a:t>
                      </a:r>
                      <a:endParaRPr lang="sk-SK" sz="1600" b="0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1" dirty="0"/>
                        <a:t>Ing. Martin </a:t>
                      </a:r>
                      <a:r>
                        <a:rPr lang="sk-SK" sz="1600" b="1" dirty="0" err="1"/>
                        <a:t>Kalúz</a:t>
                      </a:r>
                      <a:r>
                        <a:rPr lang="sk-SK" sz="1600" b="1" dirty="0"/>
                        <a:t>, PhD.</a:t>
                      </a:r>
                      <a:r>
                        <a:rPr lang="en-US" sz="1600" b="1" dirty="0"/>
                        <a:t> </a:t>
                      </a:r>
                      <a:endParaRPr lang="sk-SK" sz="1600" b="1" dirty="0"/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email: </a:t>
                      </a:r>
                      <a:r>
                        <a:rPr lang="en-US" sz="1600" b="0" dirty="0"/>
                        <a:t>martin.kaluz@stuba.sk</a:t>
                      </a:r>
                      <a:endParaRPr lang="sk-SK" sz="1600" b="0" dirty="0"/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  <a:r>
                        <a:rPr lang="en-US" sz="1600" b="0" dirty="0" err="1"/>
                        <a:t>miestnos</a:t>
                      </a:r>
                      <a:r>
                        <a:rPr lang="sk-SK" sz="1600" b="0" dirty="0"/>
                        <a:t>ť: NB 666 (blok C)</a:t>
                      </a:r>
                      <a:endParaRPr lang="en-US" sz="1600" b="0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https://www.uiam.sk/~</a:t>
                      </a:r>
                      <a:r>
                        <a:rPr lang="en-US" sz="1600" b="0" dirty="0" err="1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kaluz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sk-SK" sz="1600" b="0" dirty="0">
                        <a:solidFill>
                          <a:srgbClr val="0070C0"/>
                        </a:solidFill>
                      </a:endParaRPr>
                    </a:p>
                    <a:p>
                      <a:endParaRPr lang="sk-S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7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79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  <a:r>
              <a:rPr lang="en-US" dirty="0"/>
              <a:t> – </a:t>
            </a:r>
            <a:r>
              <a:rPr lang="en-US" dirty="0" err="1"/>
              <a:t>Domov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55BFDDD-58DA-1212-4758-60A8838E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541CC06E-7E1A-0C67-DBCE-C7BD0EEF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3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  <a:r>
              <a:rPr lang="en-US" dirty="0"/>
              <a:t> – </a:t>
            </a:r>
            <a:r>
              <a:rPr lang="en-US" dirty="0" err="1"/>
              <a:t>Nástenka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55BFDDD-58DA-1212-4758-60A8838E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684F43E-778D-D97E-5419-09AE033E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  <a:r>
              <a:rPr lang="en-US" dirty="0"/>
              <a:t> – Moje </a:t>
            </a:r>
            <a:r>
              <a:rPr lang="en-US" dirty="0" err="1"/>
              <a:t>kurzy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55BFDDD-58DA-1212-4758-60A8838E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5561EB5-3226-32D0-D61E-9754CB72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459"/>
      </p:ext>
    </p:extLst>
  </p:cSld>
  <p:clrMapOvr>
    <a:masterClrMapping/>
  </p:clrMapOvr>
</p:sld>
</file>

<file path=ppt/theme/theme1.xml><?xml version="1.0" encoding="utf-8"?>
<a:theme xmlns:a="http://schemas.openxmlformats.org/drawingml/2006/main" name="uiam_sk">
  <a:themeElements>
    <a:clrScheme name="uiam_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iam_s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am_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6002</TotalTime>
  <Words>719</Words>
  <Application>Microsoft Office PowerPoint</Application>
  <PresentationFormat>Prezentácia na obrazovke (4:3)</PresentationFormat>
  <Paragraphs>155</Paragraphs>
  <Slides>25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8" baseType="lpstr">
      <vt:lpstr>Arial</vt:lpstr>
      <vt:lpstr>Wingdings</vt:lpstr>
      <vt:lpstr>uiam_sk</vt:lpstr>
      <vt:lpstr>LMS Moodle</vt:lpstr>
      <vt:lpstr>Čo je LMS Moodle</vt:lpstr>
      <vt:lpstr>Prihlásenie do LMS Moodle</vt:lpstr>
      <vt:lpstr>Prihlásenie do LMS Moodle</vt:lpstr>
      <vt:lpstr>Prihlásenie do LMS Moodle</vt:lpstr>
      <vt:lpstr>Problémy s prihlásením do LMS Moodle</vt:lpstr>
      <vt:lpstr>Prihlásený užívateľ – Domov</vt:lpstr>
      <vt:lpstr>Prihlásený užívateľ – Nástenka</vt:lpstr>
      <vt:lpstr>Prihlásený užívateľ – Moje kurzy</vt:lpstr>
      <vt:lpstr>Vyber kurzu/predmetu</vt:lpstr>
      <vt:lpstr>Vyber kurzu/predmetu</vt:lpstr>
      <vt:lpstr>Prihlásenie do kurzu/predmetu</vt:lpstr>
      <vt:lpstr>Zobrazenie kurzu/predmetu</vt:lpstr>
      <vt:lpstr>Vyber kurzu/predmetu</vt:lpstr>
      <vt:lpstr>Prihlásenie do kurzu/predmetu 2</vt:lpstr>
      <vt:lpstr>Vyber kurzu/predmetu 3</vt:lpstr>
      <vt:lpstr>Zobrazenie kurzu/predmetu 3</vt:lpstr>
      <vt:lpstr>Typy kurzov - týždenný</vt:lpstr>
      <vt:lpstr>Typy kurzov - tematický</vt:lpstr>
      <vt:lpstr>Prehľad kurzu</vt:lpstr>
      <vt:lpstr>Prehľad kurzu - zadanie</vt:lpstr>
      <vt:lpstr>Prehľad kurzu - zadanie</vt:lpstr>
      <vt:lpstr>Prehľad kurzu – zadanie - odovzdanie</vt:lpstr>
      <vt:lpstr>Mobilná aplikácia</vt:lpstr>
      <vt:lpstr>LMS Moodle – technická podpora</vt:lpstr>
    </vt:vector>
  </TitlesOfParts>
  <Company>Kirp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cirka</dc:creator>
  <cp:lastModifiedBy>Ľuboš Čirka</cp:lastModifiedBy>
  <cp:revision>291</cp:revision>
  <dcterms:created xsi:type="dcterms:W3CDTF">2013-03-31T20:29:15Z</dcterms:created>
  <dcterms:modified xsi:type="dcterms:W3CDTF">2025-09-10T09:58:10Z</dcterms:modified>
</cp:coreProperties>
</file>