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12192000"/>
  <p:notesSz cx="6858000" cy="9144000"/>
  <p:embeddedFontLs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6DF0EC0-318D-4B5D-A799-323935E149A0}">
  <a:tblStyle styleId="{16DF0EC0-318D-4B5D-A799-323935E149A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F1EE"/>
          </a:solidFill>
        </a:fill>
      </a:tcStyle>
    </a:wholeTbl>
    <a:band1H>
      <a:tcTxStyle/>
      <a:tcStyle>
        <a:fill>
          <a:solidFill>
            <a:srgbClr val="D7E2DB"/>
          </a:solidFill>
        </a:fill>
      </a:tcStyle>
    </a:band1H>
    <a:band2H>
      <a:tcTxStyle/>
    </a:band2H>
    <a:band1V>
      <a:tcTxStyle/>
      <a:tcStyle>
        <a:fill>
          <a:solidFill>
            <a:srgbClr val="D7E2D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2" name="Google Shape;12;p2"/>
          <p:cNvSpPr/>
          <p:nvPr/>
        </p:nvSpPr>
        <p:spPr>
          <a:xfrm flipH="1">
            <a:off x="2599854" y="527562"/>
            <a:ext cx="6992292" cy="5102484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508760" y="1591056"/>
            <a:ext cx="5705856" cy="32644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524000" y="4928616"/>
            <a:ext cx="5705856" cy="996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74" name="Google Shape;74;p11"/>
          <p:cNvSpPr/>
          <p:nvPr/>
        </p:nvSpPr>
        <p:spPr>
          <a:xfrm>
            <a:off x="684965" y="1332237"/>
            <a:ext cx="5263732" cy="3841102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1"/>
          <p:cNvSpPr txBox="1"/>
          <p:nvPr>
            <p:ph type="title"/>
          </p:nvPr>
        </p:nvSpPr>
        <p:spPr>
          <a:xfrm>
            <a:off x="1399032" y="2523744"/>
            <a:ext cx="3831336" cy="14538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/>
          <p:nvPr>
            <p:ph idx="2" type="pic"/>
          </p:nvPr>
        </p:nvSpPr>
        <p:spPr>
          <a:xfrm>
            <a:off x="6711696" y="640079"/>
            <a:ext cx="4837176" cy="556869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1655064" y="4087368"/>
            <a:ext cx="3319272" cy="64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9" name="Google Shape;19;p3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2011680"/>
            <a:ext cx="1051560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30" name="Google Shape;30;p5"/>
          <p:cNvSpPr/>
          <p:nvPr/>
        </p:nvSpPr>
        <p:spPr>
          <a:xfrm>
            <a:off x="7209816" y="0"/>
            <a:ext cx="4143984" cy="5747660"/>
          </a:xfrm>
          <a:custGeom>
            <a:rect b="b" l="l" r="r" t="t"/>
            <a:pathLst>
              <a:path extrusionOk="0" h="5956080" w="384375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831850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1850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37" name="Google Shape;37;p6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45" name="Google Shape;45;p7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6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8397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8397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3" type="body"/>
          </p:nvPr>
        </p:nvSpPr>
        <p:spPr>
          <a:xfrm>
            <a:off x="64190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7"/>
          <p:cNvSpPr txBox="1"/>
          <p:nvPr>
            <p:ph idx="4" type="body"/>
          </p:nvPr>
        </p:nvSpPr>
        <p:spPr>
          <a:xfrm>
            <a:off x="64190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55" name="Google Shape;55;p8"/>
          <p:cNvSpPr/>
          <p:nvPr/>
        </p:nvSpPr>
        <p:spPr>
          <a:xfrm flipH="1">
            <a:off x="1969639" y="181596"/>
            <a:ext cx="8252722" cy="6022258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8"/>
          <p:cNvSpPr txBox="1"/>
          <p:nvPr>
            <p:ph type="title"/>
          </p:nvPr>
        </p:nvSpPr>
        <p:spPr>
          <a:xfrm>
            <a:off x="2843784" y="1572768"/>
            <a:ext cx="6501384" cy="409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 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Mask ID=&#10;Mask position=bottom, center&#10;Mask family= brushstroke, landscape, wide" id="61" name="Google Shape;61;p9"/>
          <p:cNvSpPr/>
          <p:nvPr/>
        </p:nvSpPr>
        <p:spPr>
          <a:xfrm>
            <a:off x="1768100" y="-1"/>
            <a:ext cx="10423900" cy="5920155"/>
          </a:xfrm>
          <a:custGeom>
            <a:rect b="b" l="l" r="r" t="t"/>
            <a:pathLst>
              <a:path extrusionOk="0" h="5491534" w="10423900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66" name="Google Shape;66;p10"/>
          <p:cNvSpPr/>
          <p:nvPr/>
        </p:nvSpPr>
        <p:spPr>
          <a:xfrm>
            <a:off x="4726728" y="0"/>
            <a:ext cx="7472381" cy="6858000"/>
          </a:xfrm>
          <a:custGeom>
            <a:rect b="b" l="l" r="r" t="t"/>
            <a:pathLst>
              <a:path extrusionOk="0" h="6886575" w="7472381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0"/>
          <p:cNvSpPr txBox="1"/>
          <p:nvPr>
            <p:ph type="title"/>
          </p:nvPr>
        </p:nvSpPr>
        <p:spPr>
          <a:xfrm>
            <a:off x="839788" y="640080"/>
            <a:ext cx="3886200" cy="2953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7059168" y="640080"/>
            <a:ext cx="4489704" cy="5596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10"/>
          <p:cNvSpPr txBox="1"/>
          <p:nvPr>
            <p:ph idx="2" type="body"/>
          </p:nvPr>
        </p:nvSpPr>
        <p:spPr>
          <a:xfrm>
            <a:off x="839788" y="3776472"/>
            <a:ext cx="3886200" cy="246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b="1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Relationship Id="rId7" Type="http://schemas.openxmlformats.org/officeDocument/2006/relationships/image" Target="../media/image15.jpg"/><Relationship Id="rId8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2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1.jpg"/><Relationship Id="rId5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4"/>
          <p:cNvSpPr txBox="1"/>
          <p:nvPr>
            <p:ph type="ctrTitle"/>
          </p:nvPr>
        </p:nvSpPr>
        <p:spPr>
          <a:xfrm>
            <a:off x="643468" y="643467"/>
            <a:ext cx="4620584" cy="45671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</a:pPr>
            <a:r>
              <a:rPr lang="sk-SK" sz="4800"/>
              <a:t>POTRAVINY, VÝŽIVA, KOZMETIKA</a:t>
            </a:r>
            <a:endParaRPr/>
          </a:p>
        </p:txBody>
      </p:sp>
      <p:sp>
        <p:nvSpPr>
          <p:cNvPr id="99" name="Google Shape;99;p14"/>
          <p:cNvSpPr txBox="1"/>
          <p:nvPr>
            <p:ph idx="1" type="subTitle"/>
          </p:nvPr>
        </p:nvSpPr>
        <p:spPr>
          <a:xfrm>
            <a:off x="643467" y="5277684"/>
            <a:ext cx="4620584" cy="775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k-SK" sz="1500"/>
              <a:t>GARANT: DOC. ING. LUCIA BÍROŠOVÁ, PHD.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k-SK" sz="1500"/>
              <a:t>ÚSTAV POTRAVINÁRSTVA A VÝŽIVY</a:t>
            </a:r>
            <a:endParaRPr/>
          </a:p>
        </p:txBody>
      </p:sp>
      <p:pic>
        <p:nvPicPr>
          <p:cNvPr descr="Čokoládové pralinky v tvare srdca" id="100" name="Google Shape;100;p14"/>
          <p:cNvPicPr preferRelativeResize="0"/>
          <p:nvPr/>
        </p:nvPicPr>
        <p:blipFill rotWithShape="1">
          <a:blip r:embed="rId3">
            <a:alphaModFix/>
          </a:blip>
          <a:srcRect b="-1" l="24496" r="17466" t="0"/>
          <a:stretch/>
        </p:blipFill>
        <p:spPr>
          <a:xfrm>
            <a:off x="6229215" y="10"/>
            <a:ext cx="5962785" cy="685799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50" y="304759"/>
            <a:ext cx="45720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566585" y="317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Zručnosti</a:t>
            </a: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375075" y="1284875"/>
            <a:ext cx="11462700" cy="3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základné techniky práce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chemických a biologických laboratóriách, vrátane mikrobiologických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kriticky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odlíšiť relevantné informácie od zavádzajúcich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oblasti výroby, kvality a bezpečnosti potravín, kozmetiky a výživy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charakterizovať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zakázané, obmedzené a povolené látky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 kozmetické výrobky, ich pôvod, chemickú podstatu a význam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pozná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pravidlá označovania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potravinárskych a kozmetických výrobkov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dokáže určiť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princípy technológie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výroby a rámcové zloženie kvapalných, emulzných a gélových kozmetických výrobkov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 špecifikovať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príčiny nedostatočnej kvality a bezpečnosti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surovín a potravín  a uviesť základné  argumenty a riešenia potrebné na ich odstránenie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prácu s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vedeckými databázami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 aplikovať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jednoduché analytické postupy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potrebné na predúpravu                                                                                              vzoriek a samotné stanovenie analytov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This Kid&amp;#39;s Parking Skills Aren&amp;#39;t Garbage - Señor GIF - Pronounced GIF or  JIF?" id="176" name="Google Shape;17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5818" y="4105275"/>
            <a:ext cx="476250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Posledný ročník – bakalárska práca</a:t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838200" y="4258250"/>
            <a:ext cx="102132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projektovej práci sa venuje aj predmet Laboratórny projekt študijného odboru (2 kredity) v 4. semestri, kde si študent osvojí samostatnú prácu na výskumnej úlohe v laboratóriu a zároveň spracuje dostupné teoretické poznatky v danej problematike, ktoré následne vie diskutovať so získanými výsledkami rámci svojej samostatnej práce. Naučí sa analyticky spracovať a vyhodnotiť výsledky a logicky vyvodiť závery.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esis GIFs | Tenor" id="183" name="Google Shape;18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8506" y="1830105"/>
            <a:ext cx="3323023" cy="203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>
            <p:ph type="title"/>
          </p:nvPr>
        </p:nvSpPr>
        <p:spPr>
          <a:xfrm>
            <a:off x="1612777" y="-483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Teoretická alebo experimentálna Bc?</a:t>
            </a:r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35" y="838433"/>
            <a:ext cx="2853062" cy="380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7856" y="771658"/>
            <a:ext cx="5428063" cy="407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4794" y="3942700"/>
            <a:ext cx="3710866" cy="27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13830" y="3622090"/>
            <a:ext cx="4314547" cy="323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6246" y="3551068"/>
            <a:ext cx="4233043" cy="317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73658" y="1159550"/>
            <a:ext cx="4958842" cy="27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247596" y="-1470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Témy Bc práce (rok 2023)</a:t>
            </a:r>
            <a:endParaRPr/>
          </a:p>
        </p:txBody>
      </p:sp>
      <p:sp>
        <p:nvSpPr>
          <p:cNvPr id="200" name="Google Shape;200;p26"/>
          <p:cNvSpPr txBox="1"/>
          <p:nvPr/>
        </p:nvSpPr>
        <p:spPr>
          <a:xfrm>
            <a:off x="349050" y="1043552"/>
            <a:ext cx="11032725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Ing, Mária Greifová, PhD.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Potenciál probiotík pri detoxikácií chemickej kontaminácie potravín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247596" y="1874084"/>
            <a:ext cx="110328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Ing. Jarmila Hojerová, PhD.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Možnosti kozmetiky na ochranu pokožky pred modrým žiarením a infračerveným svetlom</a:t>
            </a:r>
            <a:endParaRPr b="1" i="0" sz="18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247596" y="4435728"/>
            <a:ext cx="11493900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Eva Hybenová, PhD.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b="1" i="1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Koľko kofeínu je v mojom obľúbenom nápoji?</a:t>
            </a:r>
            <a:endParaRPr b="1" i="1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Cholesterol a jeho účinky na ľudský organizmus</a:t>
            </a:r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349141" y="5701628"/>
            <a:ext cx="11493809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Doc.Ing. Alžbeta Vavreková, PhD.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b="1" i="1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Produkcia stafylokokových enterotoxínov u izolátov S. aureus</a:t>
            </a:r>
            <a:endParaRPr b="1" i="1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hy I&amp;#39;m Doing #AcWriMo Anyway - Dr. Academic Batgirl" id="204" name="Google Shape;20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0460" y="4093118"/>
            <a:ext cx="3365516" cy="23352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257537" y="2862984"/>
            <a:ext cx="11676926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Ing. Lucia Bírošová, PhD.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Sorpcia génov rezistencie na mikroplasty a vplyv mikroplastov v odpadovej vode na vývoj rezistencie voči antibiotikám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Vplyv mikroplastov na bakteriálnu rezistenciu voči antibiotikám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/>
        </p:nvSpPr>
        <p:spPr>
          <a:xfrm>
            <a:off x="597022" y="828206"/>
            <a:ext cx="105978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Lukáš Žemlička, PhD.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Ovsené kaše fermentované vybranými kmeňmi baktérií mliečneho kysnutia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597022" y="2201850"/>
            <a:ext cx="11250619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Ing. František Kreps, PhD.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Antioxidačná aktivita kyseliny chlorogénovej, kvercetínu a rutínu</a:t>
            </a:r>
            <a:endParaRPr b="1" i="0" sz="18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Biologicky aktívne látky muchovníka (Amelanchier)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339609" y="3852493"/>
            <a:ext cx="11112626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Michaela Lauková, PhD.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Sladidlá v nealkoholických nápojoch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Metódy stanovenia potravinovej vlákniny</a:t>
            </a:r>
            <a:endParaRPr b="1" i="0" sz="18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My top three writing distractions and how I deal with them | Writing and  Communication Centre | University of Waterloo" id="213" name="Google Shape;21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2413" y="3528134"/>
            <a:ext cx="3329866" cy="332986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597022" y="5549021"/>
            <a:ext cx="105978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Anna Mikulajová, PhD.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Školské stravovanie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/>
        </p:nvSpPr>
        <p:spPr>
          <a:xfrm>
            <a:off x="417969" y="3146438"/>
            <a:ext cx="9168922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Lucia Minarovičová, PhD.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3D tlač potravín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Fonio - využitie v cereálnej technológii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Využitie bielkovín izolovaných zo strukovín v potravinárskom priemysle</a:t>
            </a:r>
            <a:endParaRPr b="1" i="0" sz="18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178349" y="1547012"/>
            <a:ext cx="6094520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Silvia Mošovská, PhD.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Pravda alebo mýtus o produktoch s obsahom kanabidiolu (CBD)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8"/>
          <p:cNvSpPr txBox="1"/>
          <p:nvPr/>
        </p:nvSpPr>
        <p:spPr>
          <a:xfrm>
            <a:off x="341010" y="334767"/>
            <a:ext cx="609452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Lukáš Kolarič, PhD.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Prítomnosť mikroplastov v potravinách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417969" y="4882834"/>
            <a:ext cx="11356062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Ladislav Staruch, PhD.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Porovnanie kvality mäsových výrobkov z veľkovýroby a z rodinnej farmy</a:t>
            </a:r>
            <a:endParaRPr/>
          </a:p>
        </p:txBody>
      </p:sp>
      <p:pic>
        <p:nvPicPr>
          <p:cNvPr descr="Laboratory Experiment GIFs - Get the best GIF on GIPHY" id="223" name="Google Shape;22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9449" y="650631"/>
            <a:ext cx="5261541" cy="295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/>
        </p:nvSpPr>
        <p:spPr>
          <a:xfrm>
            <a:off x="594838" y="5875745"/>
            <a:ext cx="11356062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Ing. Petra Olejníková, PhD.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sk-SK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Synergická stratégia v boji proti patogénym a toxinogénnym hubám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onge bob gif | Explore Tumblr Posts and Blogs | Tumgir" id="229" name="Google Shape;2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3805" y="889616"/>
            <a:ext cx="5653865" cy="518271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>
            <p:ph type="title"/>
          </p:nvPr>
        </p:nvSpPr>
        <p:spPr>
          <a:xfrm>
            <a:off x="194330" y="79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Čo po úspešnom ukončení?</a:t>
            </a:r>
            <a:endParaRPr/>
          </a:p>
        </p:txBody>
      </p:sp>
      <p:sp>
        <p:nvSpPr>
          <p:cNvPr id="231" name="Google Shape;231;p29"/>
          <p:cNvSpPr txBox="1"/>
          <p:nvPr/>
        </p:nvSpPr>
        <p:spPr>
          <a:xfrm>
            <a:off x="2414726" y="3789032"/>
            <a:ext cx="2888932" cy="369332"/>
          </a:xfrm>
          <a:prstGeom prst="rect">
            <a:avLst/>
          </a:prstGeom>
          <a:gradFill>
            <a:gsLst>
              <a:gs pos="0">
                <a:srgbClr val="A7AF81"/>
              </a:gs>
              <a:gs pos="50000">
                <a:srgbClr val="9EA86E"/>
              </a:gs>
              <a:gs pos="100000">
                <a:srgbClr val="8D965D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Pokračovanie na inej VŠ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976544" y="5051394"/>
            <a:ext cx="1611339" cy="369332"/>
          </a:xfrm>
          <a:prstGeom prst="rect">
            <a:avLst/>
          </a:prstGeom>
          <a:gradFill>
            <a:gsLst>
              <a:gs pos="0">
                <a:srgbClr val="85B586"/>
              </a:gs>
              <a:gs pos="50000">
                <a:srgbClr val="73AF74"/>
              </a:gs>
              <a:gs pos="100000">
                <a:srgbClr val="629D63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zamestnanie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3" name="Google Shape;233;p29"/>
          <p:cNvCxnSpPr/>
          <p:nvPr/>
        </p:nvCxnSpPr>
        <p:spPr>
          <a:xfrm>
            <a:off x="3052593" y="1225118"/>
            <a:ext cx="649395" cy="816746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29"/>
          <p:cNvCxnSpPr/>
          <p:nvPr/>
        </p:nvCxnSpPr>
        <p:spPr>
          <a:xfrm>
            <a:off x="3052593" y="1225118"/>
            <a:ext cx="170001" cy="2432482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29"/>
          <p:cNvCxnSpPr/>
          <p:nvPr/>
        </p:nvCxnSpPr>
        <p:spPr>
          <a:xfrm flipH="1">
            <a:off x="1538461" y="1225118"/>
            <a:ext cx="1514132" cy="365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6" name="Google Shape;236;p29"/>
          <p:cNvSpPr txBox="1"/>
          <p:nvPr/>
        </p:nvSpPr>
        <p:spPr>
          <a:xfrm>
            <a:off x="976544" y="2041864"/>
            <a:ext cx="4152099" cy="369332"/>
          </a:xfrm>
          <a:prstGeom prst="rect">
            <a:avLst/>
          </a:prstGeom>
          <a:gradFill>
            <a:gsLst>
              <a:gs pos="0">
                <a:srgbClr val="C19E8D"/>
              </a:gs>
              <a:gs pos="50000">
                <a:srgbClr val="BC927B"/>
              </a:gs>
              <a:gs pos="100000">
                <a:srgbClr val="A97F6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Pokračovanie na Ing. na FCHPT STU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>
            <p:ph type="title"/>
          </p:nvPr>
        </p:nvSpPr>
        <p:spPr>
          <a:xfrm>
            <a:off x="4385568" y="365125"/>
            <a:ext cx="69682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Otázky?</a:t>
            </a:r>
            <a:endParaRPr/>
          </a:p>
        </p:txBody>
      </p:sp>
      <p:pic>
        <p:nvPicPr>
          <p:cNvPr descr="A prosecco and pug brunch is arriving in London and we&amp;#39;ll fly over just for  it | Her.ie" id="242" name="Google Shape;24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2746" y="1846325"/>
            <a:ext cx="5900720" cy="400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" name="Google Shape;247;p31"/>
          <p:cNvGraphicFramePr/>
          <p:nvPr/>
        </p:nvGraphicFramePr>
        <p:xfrm>
          <a:off x="1734977" y="788912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{16DF0EC0-318D-4B5D-A799-323935E149A0}</a:tableStyleId>
              </a:tblPr>
              <a:tblGrid>
                <a:gridCol w="7462175"/>
              </a:tblGrid>
              <a:tr h="501375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téma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331325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História a súčasnosť potravinárstva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331325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Bezpečné potraviny – mýty a skutočnosť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331325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Probiotiká a zdravie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6350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Slovenské pekárstvo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6350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Nutričné postavenie mäsa vo výžive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6350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Tuky vo výžive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331325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Mikrobiologická bezpečnosť syrov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6350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História a súčasnosť kozmetického priemyslu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6350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Kvantitatívna potravinárska mikrobiológia</a:t>
                      </a:r>
                      <a:endParaRPr/>
                    </a:p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Vláknité huby v potravinárstve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6350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„Éčka“ v potravinách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331325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História výroby cukru a cukroviniek na Slovensku a súčasnosť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331325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Sú bio-potraviny naozaj eko?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6350"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400" u="none" cap="none" strike="noStrike"/>
                        <a:t>Kritické myslenie vo výžive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</a:tbl>
          </a:graphicData>
        </a:graphic>
      </p:graphicFrame>
      <p:sp>
        <p:nvSpPr>
          <p:cNvPr id="248" name="Google Shape;248;p31"/>
          <p:cNvSpPr/>
          <p:nvPr/>
        </p:nvSpPr>
        <p:spPr>
          <a:xfrm>
            <a:off x="-30486293" y="1615397"/>
            <a:ext cx="97787220" cy="677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sk-SK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História a súčasnosť potravinárskeho a kozmetického priemyslu 2022/2023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1"/>
          <p:cNvSpPr txBox="1"/>
          <p:nvPr/>
        </p:nvSpPr>
        <p:spPr>
          <a:xfrm>
            <a:off x="150726" y="0"/>
            <a:ext cx="11213961" cy="506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43840" lvl="0" marL="24384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k-SK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História a súčasnosť potravinárskeho a kozmetického priemyslu 2023/2024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flipH="1">
            <a:off x="2599854" y="527562"/>
            <a:ext cx="6992292" cy="5102484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15"/>
          <p:cNvSpPr txBox="1"/>
          <p:nvPr>
            <p:ph type="title"/>
          </p:nvPr>
        </p:nvSpPr>
        <p:spPr>
          <a:xfrm>
            <a:off x="658586" y="1084338"/>
            <a:ext cx="4620584" cy="58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i="1" lang="sk-SK" sz="4800"/>
              <a:t>Čo ma čaká?</a:t>
            </a:r>
            <a:endParaRPr/>
          </a:p>
        </p:txBody>
      </p:sp>
      <p:pic>
        <p:nvPicPr>
          <p:cNvPr descr="Terasovité ryžové polia" id="109" name="Google Shape;109;p15"/>
          <p:cNvPicPr preferRelativeResize="0"/>
          <p:nvPr/>
        </p:nvPicPr>
        <p:blipFill rotWithShape="1">
          <a:blip r:embed="rId3">
            <a:alphaModFix/>
          </a:blip>
          <a:srcRect b="-1" l="12516" r="34661" t="0"/>
          <a:stretch/>
        </p:blipFill>
        <p:spPr>
          <a:xfrm>
            <a:off x="6229215" y="10"/>
            <a:ext cx="5962785" cy="685799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813708" y="2081893"/>
            <a:ext cx="42627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resp. 4 roky nudy, driny či zábavy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605" y="238846"/>
            <a:ext cx="2639674" cy="57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009" y="3088135"/>
            <a:ext cx="4296821" cy="2380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>
            <p:ph type="title"/>
          </p:nvPr>
        </p:nvSpPr>
        <p:spPr>
          <a:xfrm>
            <a:off x="597158" y="217896"/>
            <a:ext cx="8909180" cy="1295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Spoločné nosné predmety</a:t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723900" y="1513620"/>
            <a:ext cx="1062990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fundamenty o chemických a fyzikálnych javoch prebiehajúcich v procesoch chemickej a potravinárskej technológie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Anorganická chémia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Fyzika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Matematika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Materiálové bilancie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Informatika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Fyzikálna chémia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Organická chémia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Chemické a energetické inžinierstvo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Inštrumentálne metódy analýzy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og Intelligence: Smartest Breeds, IQ Tests and Training Tips" id="119" name="Google Shape;11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1317" y="2234214"/>
            <a:ext cx="4762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pracovne\sokrates\chemistry of champagne.png" id="124" name="Google Shape;1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0779" y="269422"/>
            <a:ext cx="4411260" cy="6236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pracovne\sokrates\preco slanina voni.png" id="125" name="Google Shape;12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130" y="329130"/>
            <a:ext cx="4326798" cy="611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5370990" y="887767"/>
            <a:ext cx="18696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k-SK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Môžeš sa naučiť čo všetko sa skrýva za vôňou a chuťou potravín a kozmetiky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Profilové predmety</a:t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435429" y="1636556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Toxikológia</a:t>
            </a: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znalosti o toxických látkach a o toxickom pôsobení mikroorganizmov, liekov a rastlín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435429" y="2688733"/>
            <a:ext cx="6675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Kozmetické aspekty anatómie a fyziológie kože </a:t>
            </a: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–vedomosti o anatómii ľudskej kože a účinkoch ovplyvňujúcich jej dôležité funkcie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435429" y="4009731"/>
            <a:ext cx="9876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Výživa človeka </a:t>
            </a: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základy racionálnej výživy a zdravej životosprávy a o ich význame v prevencii chronických a civilizačných ochorení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355767" y="5138410"/>
            <a:ext cx="1049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Chémia potravín </a:t>
            </a: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základné poznatky o chemickom zložení potravín, pričom sa naučí základné princípy chemických reakcií prebiehajúcich v potravinách počas výroby a skladovania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ience Lab GIFs - Get the best GIF on GIPHY" id="136" name="Google Shape;1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571" y="210864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Profilové predmety</a:t>
            </a: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256313" y="1821960"/>
            <a:ext cx="672153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kozmetickej chémie a technológie </a:t>
            </a: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základné informácie o kozmetických výrobkoch, ich význame a marketingu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/>
          <p:nvPr/>
        </p:nvSpPr>
        <p:spPr>
          <a:xfrm>
            <a:off x="5540326" y="4549325"/>
            <a:ext cx="675524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Bezpečnosť potravín </a:t>
            </a: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základné vedomosti o bezpečnosti potravín z pohľadu európskej legislatívy ako aj základné systémy a databázy o výstrahe bezpečnosti potravín a krmív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ny Gifs : chemistry GIF - VSGIF.com" id="144" name="Google Shape;14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708" y="4160822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osoba, stena, vnútri, skupina&#10;&#10;Automaticky generovaný popis" id="145" name="Google Shape;14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5607" y="203677"/>
            <a:ext cx="4571999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Ďalšie zaujímavé predmety</a:t>
            </a:r>
            <a:endParaRPr/>
          </a:p>
        </p:txBody>
      </p:sp>
      <p:sp>
        <p:nvSpPr>
          <p:cNvPr id="151" name="Google Shape;151;p20"/>
          <p:cNvSpPr txBox="1"/>
          <p:nvPr>
            <p:ph idx="1" type="body"/>
          </p:nvPr>
        </p:nvSpPr>
        <p:spPr>
          <a:xfrm>
            <a:off x="838200" y="2011680"/>
            <a:ext cx="1051560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k-SK"/>
              <a:t>Dotvárajú profil absolventa</a:t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838200" y="3119896"/>
            <a:ext cx="865842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História a súčasnosť potravinárskeho a kozmetického priemyslu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Biológia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Informačné technológie v potravinárstve a kozmetike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všeobecnej mikrobiológie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biochémie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Potravinárske suroviny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molekulovej biológie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Potravinárske technológie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Analýza potravín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k-SK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Senzorická analýza potravín a kozmetiky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b="21682" l="0" r="0" t="8802"/>
          <a:stretch/>
        </p:blipFill>
        <p:spPr>
          <a:xfrm>
            <a:off x="7943494" y="221807"/>
            <a:ext cx="2631069" cy="325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4">
            <a:alphaModFix/>
          </a:blip>
          <a:srcRect b="31392" l="0" r="15941" t="23042"/>
          <a:stretch/>
        </p:blipFill>
        <p:spPr>
          <a:xfrm>
            <a:off x="8337318" y="4518663"/>
            <a:ext cx="2929775" cy="211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5">
            <a:alphaModFix/>
          </a:blip>
          <a:srcRect b="9907" l="0" r="0" t="15886"/>
          <a:stretch/>
        </p:blipFill>
        <p:spPr>
          <a:xfrm>
            <a:off x="10182508" y="2674367"/>
            <a:ext cx="2099882" cy="207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1175552" y="3473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Čo by mi mali dať jednotlivé kurzy?</a:t>
            </a:r>
            <a:endParaRPr/>
          </a:p>
        </p:txBody>
      </p:sp>
      <p:pic>
        <p:nvPicPr>
          <p:cNvPr descr="Yeah I Know GIFs - Get the best GIF on GIPHY" id="161" name="Google Shape;1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5647" y="2050392"/>
            <a:ext cx="6529442" cy="36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465338" y="359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Vedomosti</a:t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353522" y="1228386"/>
            <a:ext cx="11209564" cy="26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chemické zloženie potravinových matríc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pohľadu mikrozložiek a makrozložiek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pozná základné princípy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chemických reakcií prebiehajúcich v potravinách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pozná toxické látky organického a anorganického pôvodu a vie vysvetliť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toxické pôsobenie mikroorganizmov, liekov či rastlín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vedomosti o zásadách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zdravej výživy a zdravej životosprávy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o ich význame v prevencii chronických chorôb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prehľad o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zdraviu prospešných zlúčeninách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ich najvýznamnejších zdrojoch v ľudskej strave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základné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princípy hygieny a sanitácie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vrátane hygieny výživy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IF knowledge - animated GIF on GIFER" id="168" name="Google Shape;16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8449" y="3439990"/>
            <a:ext cx="4450029" cy="338202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/>
        </p:nvSpPr>
        <p:spPr>
          <a:xfrm>
            <a:off x="353522" y="3841917"/>
            <a:ext cx="6192174" cy="260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teoretické vedomosti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bezpečnosti potravín </a:t>
            </a: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 pohľadu európskej legislatívy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základné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systémy a databázy o výstrahe bezpečnosti potravín a krmív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základné informácie o možnostiach a hraniciach </a:t>
            </a:r>
            <a:r>
              <a:rPr b="1" i="0" lang="sk-SK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kozmetických výrobkov, o ich výrobe a marketingu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BrushVTI">
  <a:themeElements>
    <a:clrScheme name="AnalogousFromLightSeedLeftStep">
      <a:dk1>
        <a:srgbClr val="000000"/>
      </a:dk1>
      <a:lt1>
        <a:srgbClr val="FFFFFF"/>
      </a:lt1>
      <a:dk2>
        <a:srgbClr val="412B24"/>
      </a:dk2>
      <a:lt2>
        <a:srgbClr val="E8E2E5"/>
      </a:lt2>
      <a:accent1>
        <a:srgbClr val="81AB93"/>
      </a:accent1>
      <a:accent2>
        <a:srgbClr val="76AD77"/>
      </a:accent2>
      <a:accent3>
        <a:srgbClr val="90A87F"/>
      </a:accent3>
      <a:accent4>
        <a:srgbClr val="9DA671"/>
      </a:accent4>
      <a:accent5>
        <a:srgbClr val="AAA081"/>
      </a:accent5>
      <a:accent6>
        <a:srgbClr val="BA937F"/>
      </a:accent6>
      <a:hlink>
        <a:srgbClr val="AE6991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