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6" r:id="rId5"/>
    <p:sldId id="277" r:id="rId6"/>
    <p:sldId id="322" r:id="rId7"/>
    <p:sldId id="279" r:id="rId8"/>
    <p:sldId id="280" r:id="rId9"/>
    <p:sldId id="287" r:id="rId10"/>
    <p:sldId id="289" r:id="rId11"/>
    <p:sldId id="307" r:id="rId12"/>
    <p:sldId id="314" r:id="rId13"/>
    <p:sldId id="315" r:id="rId14"/>
    <p:sldId id="316" r:id="rId15"/>
    <p:sldId id="308" r:id="rId16"/>
    <p:sldId id="317" r:id="rId17"/>
    <p:sldId id="318" r:id="rId18"/>
    <p:sldId id="319" r:id="rId19"/>
    <p:sldId id="309" r:id="rId20"/>
    <p:sldId id="320" r:id="rId21"/>
    <p:sldId id="321" r:id="rId22"/>
    <p:sldId id="311" r:id="rId23"/>
    <p:sldId id="275" r:id="rId24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A Michal" initials="MM" lastIdx="2" clrIdx="0">
    <p:extLst>
      <p:ext uri="{19B8F6BF-5375-455C-9EA6-DF929625EA0E}">
        <p15:presenceInfo xmlns:p15="http://schemas.microsoft.com/office/powerpoint/2012/main" userId="S-1-5-21-4064896599-1321994828-1977553258-947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86418"/>
  </p:normalViewPr>
  <p:slideViewPr>
    <p:cSldViewPr snapToGrid="0" snapToObjects="1">
      <p:cViewPr varScale="1">
        <p:scale>
          <a:sx n="85" d="100"/>
          <a:sy n="85" d="100"/>
        </p:scale>
        <p:origin x="12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1905-C35B-4933-8D71-5358A51510F4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F6A79-689A-483E-96B1-9E922F9D2B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04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281307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 cap="all" dirty="0"/>
              <a:t>nadpis</a:t>
            </a:r>
            <a:endParaRPr lang="en-US" cap="all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4030060"/>
            <a:ext cx="9969708" cy="51288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k-SK" sz="2800" i="0" dirty="0"/>
              <a:t>Termín</a:t>
            </a:r>
            <a:endParaRPr lang="en-US" sz="2800" i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14080" y="4542945"/>
            <a:ext cx="9969708" cy="539009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k-SK" sz="2800" i="0" dirty="0"/>
              <a:t>Miesto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90688"/>
            <a:ext cx="10514012" cy="449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k-SK" dirty="0"/>
              <a:t>Text</a:t>
            </a:r>
            <a:endParaRPr lang="fr-FR" dirty="0"/>
          </a:p>
          <a:p>
            <a:pPr lvl="1"/>
            <a:r>
              <a:rPr lang="sk-SK" dirty="0"/>
              <a:t>Text</a:t>
            </a:r>
            <a:endParaRPr lang="fr-FR" dirty="0"/>
          </a:p>
          <a:p>
            <a:pPr lvl="2"/>
            <a:r>
              <a:rPr lang="sk-SK" dirty="0"/>
              <a:t>Text</a:t>
            </a:r>
            <a:endParaRPr lang="fr-FR" dirty="0"/>
          </a:p>
          <a:p>
            <a:pPr lvl="3"/>
            <a:r>
              <a:rPr lang="sk-SK" dirty="0"/>
              <a:t>Text</a:t>
            </a:r>
            <a:endParaRPr lang="fr-FR" dirty="0"/>
          </a:p>
          <a:p>
            <a:pPr lvl="4"/>
            <a:r>
              <a:rPr lang="sk-SK" dirty="0"/>
              <a:t>Text</a:t>
            </a:r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r>
              <a:rPr lang="sk-SK" dirty="0"/>
              <a:t>nadpis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68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084" y="2664578"/>
            <a:ext cx="5040000" cy="350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k-SK" dirty="0"/>
              <a:t>Text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73" y="1709993"/>
            <a:ext cx="5038411" cy="823912"/>
          </a:xfrm>
        </p:spPr>
        <p:txBody>
          <a:bodyPr anchor="t">
            <a:noAutofit/>
          </a:bodyPr>
          <a:lstStyle>
            <a:lvl1pPr marL="0" indent="0">
              <a:buNone/>
              <a:defRPr cap="all" baseline="0">
                <a:solidFill>
                  <a:srgbClr val="0033A0"/>
                </a:solidFill>
              </a:defRPr>
            </a:lvl1pPr>
          </a:lstStyle>
          <a:p>
            <a:r>
              <a:rPr lang="sk-SK" sz="2800" cap="all" dirty="0"/>
              <a:t>PODNADPIs</a:t>
            </a:r>
            <a:endParaRPr lang="en-US" sz="2800" cap="all" dirty="0"/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80440" y="2664578"/>
            <a:ext cx="5174948" cy="350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k-SK" dirty="0"/>
              <a:t>Text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82029" y="1709993"/>
            <a:ext cx="5173359" cy="823912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cap="all" baseline="0">
                <a:solidFill>
                  <a:srgbClr val="0033A0"/>
                </a:solidFill>
              </a:defRPr>
            </a:lvl1pPr>
          </a:lstStyle>
          <a:p>
            <a:r>
              <a:rPr lang="sk-SK" sz="2800" cap="all" dirty="0"/>
              <a:t>PODNADPIs</a:t>
            </a:r>
            <a:endParaRPr lang="en-US" sz="2800" cap="all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r>
              <a:rPr lang="sk-SK" dirty="0"/>
              <a:t>nadpis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084" y="1653467"/>
            <a:ext cx="5040000" cy="441322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k-SK" dirty="0"/>
              <a:t>Text / Obrázok / Infografika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73" y="698882"/>
            <a:ext cx="5038411" cy="823912"/>
          </a:xfrm>
        </p:spPr>
        <p:txBody>
          <a:bodyPr anchor="t">
            <a:noAutofit/>
          </a:bodyPr>
          <a:lstStyle>
            <a:lvl1pPr marL="0" indent="0">
              <a:buNone/>
              <a:defRPr cap="all" baseline="0">
                <a:solidFill>
                  <a:srgbClr val="0033A0"/>
                </a:solidFill>
                <a:latin typeface="+mn-lt"/>
              </a:defRPr>
            </a:lvl1pPr>
          </a:lstStyle>
          <a:p>
            <a:r>
              <a:rPr lang="sk-SK" sz="2800" cap="all" dirty="0"/>
              <a:t>PODNADPIS</a:t>
            </a:r>
            <a:endParaRPr lang="en-US" sz="2800" cap="all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80440" y="1653467"/>
            <a:ext cx="5174948" cy="441322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k-SK" dirty="0"/>
              <a:t>Text / Obrázok / Infografika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82029" y="698882"/>
            <a:ext cx="5173359" cy="823912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cap="all" baseline="0">
                <a:solidFill>
                  <a:srgbClr val="0033A0"/>
                </a:solidFill>
                <a:latin typeface="+mn-lt"/>
              </a:defRPr>
            </a:lvl1pPr>
          </a:lstStyle>
          <a:p>
            <a:r>
              <a:rPr lang="sk-SK" sz="2800" cap="all" dirty="0"/>
              <a:t>PODNADPIS</a:t>
            </a:r>
            <a:endParaRPr lang="en-US" sz="2800" cap="all" dirty="0"/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1703542"/>
            <a:ext cx="3265073" cy="2204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Obrázok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115943" y="1703542"/>
            <a:ext cx="3265073" cy="22040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Obrázok</a:t>
            </a:r>
            <a:endParaRPr lang="fr-FR" dirty="0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464677" y="1703542"/>
            <a:ext cx="3265073" cy="22040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Obrázok</a:t>
            </a:r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65711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r>
              <a:rPr lang="sk-SK" dirty="0"/>
              <a:t>nadpis</a:t>
            </a:r>
            <a:endParaRPr lang="fr-FR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56441"/>
            <a:ext cx="3265073" cy="2006967"/>
          </a:xfrm>
        </p:spPr>
        <p:txBody>
          <a:bodyPr/>
          <a:lstStyle>
            <a:lvl1pPr>
              <a:defRPr/>
            </a:lvl1pPr>
          </a:lstStyle>
          <a:p>
            <a:pPr marL="230400" indent="-230400">
              <a:buFont typeface="Arial" panose="020B0604020202020204" pitchFamily="34" charset="0"/>
              <a:buChar char="•"/>
            </a:pPr>
            <a:r>
              <a:rPr lang="sk-SK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8" hasCustomPrompt="1"/>
          </p:nvPr>
        </p:nvSpPr>
        <p:spPr>
          <a:xfrm>
            <a:off x="4463463" y="4156441"/>
            <a:ext cx="3265073" cy="2006967"/>
          </a:xfrm>
        </p:spPr>
        <p:txBody>
          <a:bodyPr/>
          <a:lstStyle>
            <a:lvl1pPr>
              <a:defRPr/>
            </a:lvl1pPr>
          </a:lstStyle>
          <a:p>
            <a:pPr marL="230400" indent="-230400">
              <a:buFont typeface="Arial" panose="020B0604020202020204" pitchFamily="34" charset="0"/>
              <a:buChar char="•"/>
            </a:pPr>
            <a:r>
              <a:rPr lang="sk-SK" dirty="0"/>
              <a:t>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half" idx="19" hasCustomPrompt="1"/>
          </p:nvPr>
        </p:nvSpPr>
        <p:spPr>
          <a:xfrm>
            <a:off x="8115943" y="4156441"/>
            <a:ext cx="3265073" cy="2006967"/>
          </a:xfrm>
        </p:spPr>
        <p:txBody>
          <a:bodyPr/>
          <a:lstStyle>
            <a:lvl1pPr>
              <a:defRPr/>
            </a:lvl1pPr>
          </a:lstStyle>
          <a:p>
            <a:pPr marL="230400" indent="-230400">
              <a:buFont typeface="Arial" panose="020B0604020202020204" pitchFamily="34" charset="0"/>
              <a:buChar char="•"/>
            </a:pPr>
            <a:r>
              <a:rPr lang="sk-SK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+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49337" y="775607"/>
            <a:ext cx="6936057" cy="509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dirty="0"/>
              <a:t>Vlož obrázok/graf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702526"/>
            <a:ext cx="3375375" cy="164062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3A0"/>
                </a:solidFill>
              </a:defRPr>
            </a:lvl1pPr>
          </a:lstStyle>
          <a:p>
            <a:r>
              <a:rPr lang="sk-SK" dirty="0"/>
              <a:t>Nadpis</a:t>
            </a:r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343150"/>
            <a:ext cx="3375374" cy="3525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Vlož obrázok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/>
              <a:t>Nadpis</a:t>
            </a:r>
            <a:br>
              <a:rPr lang="sk-SK" dirty="0"/>
            </a:br>
            <a:r>
              <a:rPr lang="sk-SK" dirty="0"/>
              <a:t>nadpis</a:t>
            </a:r>
            <a:endParaRPr lang="fr-FR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/>
              <a:t>Text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Vlož obrázok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/>
              <a:t>Nadpis</a:t>
            </a:r>
            <a:br>
              <a:rPr lang="sk-SK" dirty="0"/>
            </a:br>
            <a:r>
              <a:rPr lang="sk-SK" dirty="0"/>
              <a:t>nadpis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/>
              <a:t>Text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90688"/>
            <a:ext cx="10514012" cy="449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k-SK" dirty="0"/>
              <a:t>Text</a:t>
            </a:r>
            <a:endParaRPr lang="fr-FR" dirty="0"/>
          </a:p>
          <a:p>
            <a:pPr lvl="1"/>
            <a:r>
              <a:rPr lang="sk-SK" dirty="0"/>
              <a:t>Text</a:t>
            </a:r>
            <a:endParaRPr lang="fr-FR" dirty="0"/>
          </a:p>
          <a:p>
            <a:pPr lvl="2"/>
            <a:r>
              <a:rPr lang="sk-SK" dirty="0"/>
              <a:t>Text</a:t>
            </a:r>
            <a:endParaRPr lang="fr-FR" dirty="0"/>
          </a:p>
          <a:p>
            <a:pPr lvl="3"/>
            <a:r>
              <a:rPr lang="sk-SK" dirty="0"/>
              <a:t>Text</a:t>
            </a:r>
            <a:endParaRPr lang="fr-FR" dirty="0"/>
          </a:p>
          <a:p>
            <a:pPr lvl="4"/>
            <a:r>
              <a:rPr lang="sk-SK" dirty="0"/>
              <a:t>Text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nadpis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Text</a:t>
            </a:r>
            <a:endParaRPr lang="fr-FR" dirty="0"/>
          </a:p>
          <a:p>
            <a:pPr lvl="1"/>
            <a:r>
              <a:rPr lang="sk-SK" dirty="0"/>
              <a:t>Text</a:t>
            </a:r>
            <a:endParaRPr lang="fr-FR" dirty="0"/>
          </a:p>
          <a:p>
            <a:pPr lvl="2"/>
            <a:r>
              <a:rPr lang="sk-SK" dirty="0"/>
              <a:t>Text</a:t>
            </a:r>
            <a:endParaRPr lang="fr-FR" dirty="0"/>
          </a:p>
          <a:p>
            <a:pPr lvl="3"/>
            <a:r>
              <a:rPr lang="sk-SK" dirty="0"/>
              <a:t>Text</a:t>
            </a:r>
            <a:endParaRPr lang="fr-FR" dirty="0"/>
          </a:p>
          <a:p>
            <a:pPr lvl="4"/>
            <a:r>
              <a:rPr lang="sk-SK" dirty="0"/>
              <a:t>Text</a:t>
            </a:r>
            <a:endParaRPr lang="fr-FR" dirty="0"/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2" r:id="rId4"/>
    <p:sldLayoutId id="2147483657" r:id="rId5"/>
    <p:sldLayoutId id="2147483658" r:id="rId6"/>
    <p:sldLayoutId id="2147483659" r:id="rId7"/>
    <p:sldLayoutId id="2147483660" r:id="rId8"/>
    <p:sldLayoutId id="214748365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.iom.s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.iom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.iom.sk/" TargetMode="External"/><Relationship Id="rId2" Type="http://schemas.openxmlformats.org/officeDocument/2006/relationships/hyperlink" Target="mailto:mic@iom.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.iom.s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46" y="1319307"/>
            <a:ext cx="9969708" cy="2813073"/>
          </a:xfrm>
        </p:spPr>
        <p:txBody>
          <a:bodyPr/>
          <a:lstStyle/>
          <a:p>
            <a:r>
              <a:rPr lang="sk-SK" altLang="sk-SK" sz="3200" b="1" dirty="0">
                <a:latin typeface="Calibri" panose="020F0502020204030204" pitchFamily="34" charset="0"/>
              </a:rPr>
              <a:t/>
            </a:r>
            <a:br>
              <a:rPr lang="sk-SK" altLang="sk-SK" sz="3200" b="1" dirty="0">
                <a:latin typeface="Calibri" panose="020F0502020204030204" pitchFamily="34" charset="0"/>
              </a:rPr>
            </a:br>
            <a:r>
              <a:rPr lang="sk-SK" altLang="sk-SK" sz="3200" b="1" dirty="0">
                <a:latin typeface="Calibri" panose="020F0502020204030204" pitchFamily="34" charset="0"/>
              </a:rPr>
              <a:t/>
            </a:r>
            <a:br>
              <a:rPr lang="sk-SK" altLang="sk-SK" sz="3200" b="1" dirty="0">
                <a:latin typeface="Calibri" panose="020F0502020204030204" pitchFamily="34" charset="0"/>
              </a:rPr>
            </a:br>
            <a:r>
              <a:rPr lang="sk-SK" altLang="sk-SK" sz="3200" b="1" dirty="0">
                <a:latin typeface="Calibri" panose="020F0502020204030204" pitchFamily="34" charset="0"/>
              </a:rPr>
              <a:t/>
            </a:r>
            <a:br>
              <a:rPr lang="sk-SK" altLang="sk-SK" sz="3200" b="1" dirty="0">
                <a:latin typeface="Calibri" panose="020F0502020204030204" pitchFamily="34" charset="0"/>
              </a:rPr>
            </a:br>
            <a:r>
              <a:rPr lang="sk-SK" altLang="sk-SK" sz="4000" b="1" dirty="0">
                <a:latin typeface="Calibri" panose="020F0502020204030204" pitchFamily="34" charset="0"/>
              </a:rPr>
              <a:t>informačné </a:t>
            </a:r>
            <a:r>
              <a:rPr lang="sk-SK" altLang="sk-SK" sz="4000" b="1">
                <a:latin typeface="Calibri" panose="020F0502020204030204" pitchFamily="34" charset="0"/>
              </a:rPr>
              <a:t>stretnutie </a:t>
            </a:r>
            <a:br>
              <a:rPr lang="sk-SK" altLang="sk-SK" sz="4000" b="1">
                <a:latin typeface="Calibri" panose="020F0502020204030204" pitchFamily="34" charset="0"/>
              </a:rPr>
            </a:br>
            <a:r>
              <a:rPr lang="sk-SK" altLang="sk-SK" sz="4000" b="1">
                <a:latin typeface="Calibri" panose="020F0502020204030204" pitchFamily="34" charset="0"/>
              </a:rPr>
              <a:t>Pre </a:t>
            </a:r>
            <a:r>
              <a:rPr lang="sk-SK" altLang="sk-SK" sz="4000" b="1" kern="300">
                <a:latin typeface="Calibri" panose="020F0502020204030204" pitchFamily="34" charset="0"/>
              </a:rPr>
              <a:t>ŠTUDENTOV </a:t>
            </a:r>
            <a:r>
              <a:rPr lang="sk-SK" altLang="sk-SK" sz="3600" b="1" kern="300" dirty="0">
                <a:latin typeface="Calibri" panose="020F0502020204030204" pitchFamily="34" charset="0"/>
              </a:rPr>
              <a:t/>
            </a:r>
            <a:br>
              <a:rPr lang="sk-SK" altLang="sk-SK" sz="3600" b="1" kern="300" dirty="0">
                <a:latin typeface="Calibri" panose="020F0502020204030204" pitchFamily="34" charset="0"/>
              </a:rPr>
            </a:br>
            <a:r>
              <a:rPr lang="sk-SK" altLang="sk-SK" sz="3600" b="1" dirty="0">
                <a:latin typeface="Calibri" panose="020F0502020204030204" pitchFamily="34" charset="0"/>
              </a:rPr>
              <a:t/>
            </a:r>
            <a:br>
              <a:rPr lang="sk-SK" altLang="sk-SK" sz="3600" b="1" dirty="0">
                <a:latin typeface="Calibri" panose="020F0502020204030204" pitchFamily="34" charset="0"/>
              </a:rPr>
            </a:br>
            <a:r>
              <a:rPr lang="sk-SK" altLang="sk-SK" sz="3600" b="1" dirty="0">
                <a:latin typeface="Calibri" panose="020F0502020204030204" pitchFamily="34" charset="0"/>
              </a:rPr>
              <a:t/>
            </a:r>
            <a:br>
              <a:rPr lang="sk-SK" altLang="sk-SK" sz="3600" b="1" dirty="0">
                <a:latin typeface="Calibri" panose="020F0502020204030204" pitchFamily="34" charset="0"/>
              </a:rPr>
            </a:br>
            <a:endParaRPr lang="sk-SK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146" y="3251633"/>
            <a:ext cx="9969708" cy="512885"/>
          </a:xfrm>
        </p:spPr>
        <p:txBody>
          <a:bodyPr/>
          <a:lstStyle/>
          <a:p>
            <a:r>
              <a:rPr lang="sk-SK" altLang="sk-SK" sz="3200" dirty="0">
                <a:latin typeface="Calibri" panose="020F0502020204030204" pitchFamily="34" charset="0"/>
              </a:rPr>
              <a:t>Fakulta chemickej a potravinárskej technológie</a:t>
            </a:r>
          </a:p>
          <a:p>
            <a:r>
              <a:rPr lang="sk-SK" altLang="sk-SK" sz="3200" kern="300" dirty="0">
                <a:latin typeface="Calibri" panose="020F0502020204030204" pitchFamily="34" charset="0"/>
              </a:rPr>
              <a:t>Slovenská technická univerzita </a:t>
            </a:r>
            <a:r>
              <a:rPr lang="sk-SK" altLang="sk-SK" sz="3200" dirty="0">
                <a:latin typeface="Calibri" panose="020F0502020204030204" pitchFamily="34" charset="0"/>
              </a:rPr>
              <a:t>v </a:t>
            </a:r>
            <a:r>
              <a:rPr lang="sk-SK" altLang="sk-SK" sz="3200" dirty="0" smtClean="0">
                <a:latin typeface="Calibri" panose="020F0502020204030204" pitchFamily="34" charset="0"/>
              </a:rPr>
              <a:t>Bratislave</a:t>
            </a:r>
            <a:endParaRPr lang="sk-SK" sz="32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31" y="5017146"/>
            <a:ext cx="5019969" cy="81777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542787"/>
            <a:ext cx="3179233" cy="992683"/>
          </a:xfrm>
          <a:prstGeom prst="rect">
            <a:avLst/>
          </a:prstGeom>
        </p:spPr>
      </p:pic>
      <p:pic>
        <p:nvPicPr>
          <p:cNvPr id="6" name="Obrázok 1">
            <a:extLst>
              <a:ext uri="{FF2B5EF4-FFF2-40B4-BE49-F238E27FC236}">
                <a16:creationId xmlns:a16="http://schemas.microsoft.com/office/drawing/2014/main" id="{6E6FCB5A-C6C7-4BAD-8CFD-4ACA400C4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434541"/>
            <a:ext cx="1769533" cy="17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8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25EBC-9657-4C0A-B69E-9F9725DFC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b="1" dirty="0"/>
              <a:t>Žiadosť o prechodný pobyt na účel štúdia:</a:t>
            </a: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1) </a:t>
            </a:r>
            <a:r>
              <a:rPr lang="sk-SK" sz="2200" dirty="0"/>
              <a:t>platný cestovný </a:t>
            </a:r>
            <a:r>
              <a:rPr lang="sk-SK" sz="2200" b="1" dirty="0"/>
              <a:t>pas</a:t>
            </a:r>
            <a:endParaRPr lang="sk-SK" sz="2200" dirty="0"/>
          </a:p>
          <a:p>
            <a:pPr marL="0" indent="0">
              <a:buNone/>
            </a:pPr>
            <a:r>
              <a:rPr lang="sk-SK" sz="2200" b="1" dirty="0"/>
              <a:t>2) </a:t>
            </a:r>
            <a:r>
              <a:rPr lang="sk-SK" sz="2200" dirty="0"/>
              <a:t>dve farebné </a:t>
            </a:r>
            <a:r>
              <a:rPr lang="sk-SK" sz="2200" b="1" dirty="0"/>
              <a:t>fotografie</a:t>
            </a:r>
            <a:r>
              <a:rPr lang="sk-SK" sz="2200" dirty="0"/>
              <a:t> (3 × 3,5 cm)</a:t>
            </a:r>
          </a:p>
          <a:p>
            <a:pPr marL="0" indent="0">
              <a:buNone/>
            </a:pPr>
            <a:r>
              <a:rPr lang="sk-SK" sz="2200" b="1" dirty="0"/>
              <a:t>3) potvrdenie školy </a:t>
            </a:r>
            <a:r>
              <a:rPr lang="sk-SK" sz="2200" dirty="0"/>
              <a:t>o prijatí na štúdium alebo potvrdenie organizácie administratívne zabezpečujúcej programy schválené vládou SR alebo programy EÚ</a:t>
            </a:r>
          </a:p>
          <a:p>
            <a:pPr marL="0" indent="0">
              <a:buNone/>
            </a:pPr>
            <a:r>
              <a:rPr lang="sk-SK" sz="2200" b="1" dirty="0"/>
              <a:t>4) výpis z registra trestov </a:t>
            </a:r>
            <a:r>
              <a:rPr lang="sk-SK" sz="2200" dirty="0"/>
              <a:t>krajiny, ktorej je cudzinec štátnym príslušníkom a z krajín, v ktorých sa v posledných 3 rokoch zdržiaval viac ako 90 dní počas 6 po sebe nasledujúcich mesiacov (neplatí v prípade žiaka strednej školy)</a:t>
            </a:r>
          </a:p>
          <a:p>
            <a:pPr marL="0" indent="0">
              <a:buNone/>
            </a:pPr>
            <a:r>
              <a:rPr lang="sk-SK" sz="2200" b="1" dirty="0"/>
              <a:t>5) doklad o ubytovaní </a:t>
            </a:r>
            <a:r>
              <a:rPr lang="sk-SK" sz="2200" dirty="0"/>
              <a:t>na Slovensku (neplatí pre študentov vysokých škôl) najmenej na 6 mesiacov</a:t>
            </a:r>
          </a:p>
          <a:p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A2B99-B4B3-4DFA-ACEF-6EB89437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Prechodný pobyt na účel štúdia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753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10455-6CA2-4B50-8B59-7D57F051B9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200" b="1" dirty="0"/>
              <a:t>6) doklad o finančnom zabezpečení pobytu </a:t>
            </a:r>
            <a:r>
              <a:rPr lang="sk-SK" sz="2200" dirty="0"/>
              <a:t>vo výške životného minima na každý mesiac pobytu (do 30.6.2020 je životné minimum 210,20 EUR/mesiac); ak pobyt presiahne 1 rok vo výške 12-násobku životného minima, (t.j. 2522,40 EUR)</a:t>
            </a:r>
          </a:p>
          <a:p>
            <a:pPr marL="0" indent="0">
              <a:buNone/>
            </a:pPr>
            <a:r>
              <a:rPr lang="sk-SK" sz="2200" dirty="0"/>
              <a:t>• potvrdenie o zostatku na účte vedenom v banke na meno cudzinca,</a:t>
            </a:r>
          </a:p>
          <a:p>
            <a:pPr lvl="0"/>
            <a:r>
              <a:rPr lang="sk-SK" sz="2200" dirty="0"/>
              <a:t>potvrdenie o udelení štipendia, </a:t>
            </a:r>
          </a:p>
          <a:p>
            <a:pPr lvl="0"/>
            <a:r>
              <a:rPr lang="sk-SK" sz="2200" dirty="0"/>
              <a:t>potvrdenie štatutárneho orgánu právnickej osoby o zabezpečení finančných prostriedkov počas pobytu alebo </a:t>
            </a:r>
          </a:p>
          <a:p>
            <a:pPr lvl="0"/>
            <a:r>
              <a:rPr lang="sk-SK" sz="2200" dirty="0"/>
              <a:t>čestné vyhlásenie osoby (napr. rodiča), že poskytne cudzincovi finančné zabezpečenie doložené potvrdením o zostatku na účte</a:t>
            </a:r>
          </a:p>
          <a:p>
            <a:pPr marL="0" indent="0">
              <a:buNone/>
            </a:pPr>
            <a:r>
              <a:rPr lang="sk-SK" sz="2200" b="1" dirty="0"/>
              <a:t>7) správny poplatok </a:t>
            </a:r>
            <a:r>
              <a:rPr lang="sk-SK" sz="2200" dirty="0"/>
              <a:t>za vydanie dokladu o pobyte 4,50 EUR (do 30 dní) alebo 24,50 EUR (do 2 pracovných dní)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CE8769-C0E0-427C-8016-3EA2ADE8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Prechodný pobyt na účel štúdia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88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>
          <a:xfrm>
            <a:off x="915194" y="1640251"/>
            <a:ext cx="10818812" cy="4498975"/>
          </a:xfrm>
        </p:spPr>
        <p:txBody>
          <a:bodyPr/>
          <a:lstStyle/>
          <a:p>
            <a:pPr>
              <a:defRPr/>
            </a:pPr>
            <a:r>
              <a:rPr lang="sk-SK" altLang="sk-SK" sz="2200" dirty="0"/>
              <a:t>Oznámeniť cudzineckej polícií začiatok pobytu </a:t>
            </a:r>
            <a:r>
              <a:rPr lang="sk-SK" altLang="sk-SK" sz="2200" b="1" dirty="0"/>
              <a:t>do 3 pracovných dní </a:t>
            </a:r>
            <a:r>
              <a:rPr lang="sk-SK" altLang="sk-SK" sz="2200" dirty="0"/>
              <a:t>od príchodu na Slovensko</a:t>
            </a:r>
          </a:p>
          <a:p>
            <a:pPr>
              <a:buClr>
                <a:schemeClr val="tx1"/>
              </a:buClr>
              <a:defRPr/>
            </a:pPr>
            <a:r>
              <a:rPr lang="sk-SK" altLang="sk-SK" sz="2200" dirty="0"/>
              <a:t>Uzavrieť zdravotné poistenie </a:t>
            </a:r>
            <a:r>
              <a:rPr lang="sk-SK" altLang="sk-SK" sz="2200" b="1" dirty="0"/>
              <a:t>do 3 pracovných dní </a:t>
            </a:r>
            <a:r>
              <a:rPr lang="sk-SK" altLang="sk-SK" sz="2200" dirty="0"/>
              <a:t>od prevzatia dokladu o pobyt</a:t>
            </a:r>
          </a:p>
          <a:p>
            <a:pPr>
              <a:buClr>
                <a:schemeClr val="tx1"/>
              </a:buClr>
              <a:defRPr/>
            </a:pPr>
            <a:r>
              <a:rPr lang="sk-SK" altLang="sk-SK" sz="2200" dirty="0"/>
              <a:t>Odovzdať </a:t>
            </a:r>
            <a:r>
              <a:rPr lang="sk-SK" altLang="sk-SK" sz="2200" b="1" dirty="0"/>
              <a:t>do 30 dní </a:t>
            </a:r>
            <a:r>
              <a:rPr lang="sk-SK" altLang="sk-SK" sz="2200" dirty="0"/>
              <a:t>od prevzatia dokladu o pobyt </a:t>
            </a:r>
            <a:r>
              <a:rPr lang="sk-SK" altLang="sk-SK" sz="2200" b="1" dirty="0"/>
              <a:t>lekárske potvrdenie</a:t>
            </a:r>
            <a:r>
              <a:rPr lang="sk-SK" altLang="sk-SK" sz="2200" dirty="0"/>
              <a:t>, že netrpíte chorobou ohrozujúcou verejné zdravie</a:t>
            </a:r>
          </a:p>
          <a:p>
            <a:pPr>
              <a:buClr>
                <a:schemeClr val="tx1"/>
              </a:buClr>
              <a:defRPr/>
            </a:pPr>
            <a:r>
              <a:rPr lang="sk-SK" altLang="sk-SK" sz="2200" dirty="0"/>
              <a:t>zdržiavať sa na území SR </a:t>
            </a:r>
            <a:r>
              <a:rPr lang="sk-SK" altLang="sk-SK" sz="2200" b="1" dirty="0"/>
              <a:t>viac ako polovicu času</a:t>
            </a:r>
            <a:r>
              <a:rPr lang="sk-SK" altLang="sk-SK" sz="2200" dirty="0"/>
              <a:t> udeleného prechodného pobytu v kalendárnom roku</a:t>
            </a:r>
          </a:p>
          <a:p>
            <a:pPr>
              <a:defRPr/>
            </a:pPr>
            <a:r>
              <a:rPr lang="sk-SK" altLang="sk-SK" sz="2200" dirty="0"/>
              <a:t>Cestovný doklad a pobytový preukaz mať vždy pri sebe</a:t>
            </a:r>
          </a:p>
          <a:p>
            <a:pPr>
              <a:defRPr/>
            </a:pPr>
            <a:r>
              <a:rPr lang="sk-SK" altLang="sk-SK" sz="2200" dirty="0"/>
              <a:t>Oznámiť cudzineckej polícií </a:t>
            </a:r>
            <a:r>
              <a:rPr lang="sk-SK" altLang="sk-SK" sz="2200" b="1" dirty="0"/>
              <a:t>do 5 pracovných dní </a:t>
            </a:r>
            <a:r>
              <a:rPr lang="sk-SK" altLang="sk-SK" sz="2200" dirty="0"/>
              <a:t>akékoľvek zmeny - v osobných údajoch, v pase/doklade o pobyte alebo stratu pasu/dokladu o pobyte a požiadať cudzineckú políciu o vydanie nového dokladu o pobyte, ak údaje v ňon nezodpovedajú skutočnosti</a:t>
            </a:r>
          </a:p>
          <a:p>
            <a:pPr>
              <a:defRPr/>
            </a:pPr>
            <a:r>
              <a:rPr lang="sk-SK" altLang="sk-SK" sz="2200" dirty="0"/>
              <a:t>Oznámiť cudzineckej polícií </a:t>
            </a:r>
            <a:r>
              <a:rPr lang="sk-SK" altLang="sk-SK" sz="2200" b="1" dirty="0"/>
              <a:t>do 3 pracovných dní</a:t>
            </a:r>
            <a:r>
              <a:rPr lang="sk-SK" altLang="sk-SK" sz="2200" dirty="0"/>
              <a:t>, že účel pobytu zanikol (prerušenie, zanechanie, vylúčenie zo štúdia a úspešné absolvovanie štúdia)</a:t>
            </a:r>
          </a:p>
          <a:p>
            <a:pPr>
              <a:buClr>
                <a:schemeClr val="tx1"/>
              </a:buClr>
              <a:defRPr/>
            </a:pPr>
            <a:endParaRPr lang="sk-SK" altLang="sk-SK" sz="2400" dirty="0"/>
          </a:p>
          <a:p>
            <a:pPr marL="0" indent="0">
              <a:buClr>
                <a:schemeClr val="bg1"/>
              </a:buClr>
              <a:buNone/>
              <a:defRPr/>
            </a:pPr>
            <a:endParaRPr lang="sk-SK" altLang="sk-SK" sz="2400" kern="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defRPr/>
            </a:pPr>
            <a:endParaRPr lang="sk-SK" altLang="sk-SK" sz="2400" kern="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sk-SK" altLang="sk-SK" sz="2400" kern="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Povinnosti Študentov po získaní prechodného pobytu na účel štúdia</a:t>
            </a:r>
          </a:p>
        </p:txBody>
      </p:sp>
    </p:spTree>
    <p:extLst>
      <p:ext uri="{BB962C8B-B14F-4D97-AF65-F5344CB8AC3E}">
        <p14:creationId xmlns:p14="http://schemas.microsoft.com/office/powerpoint/2010/main" val="249796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DF1FF4-DB5C-4C7E-BC17-21CEB01CD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b="1" dirty="0"/>
              <a:t>S platným prechodným pobytom na účel štúdia je možné pracovať:</a:t>
            </a:r>
            <a:endParaRPr lang="sk-SK" b="1" dirty="0"/>
          </a:p>
          <a:p>
            <a:r>
              <a:rPr lang="sk-SK" sz="2400" b="1" dirty="0"/>
              <a:t>20 hodín týždenne </a:t>
            </a:r>
            <a:r>
              <a:rPr lang="sk-SK" sz="2400" dirty="0"/>
              <a:t>alebo tomu zodpovedajúci počet dní alebo mesiacov za rok, ak </a:t>
            </a:r>
            <a:r>
              <a:rPr lang="sk-SK" sz="2400" b="1" dirty="0"/>
              <a:t>ide o študenta vysokej školy</a:t>
            </a:r>
          </a:p>
          <a:p>
            <a:r>
              <a:rPr lang="sk-SK" sz="2400" b="1" dirty="0"/>
              <a:t>10</a:t>
            </a:r>
            <a:r>
              <a:rPr lang="sk-SK" sz="2400" dirty="0"/>
              <a:t> hodín týždenne alebo tomu zodpovedajúci počet dní alebo mesiacov za rok, ak cudzinec </a:t>
            </a:r>
            <a:r>
              <a:rPr lang="sk-SK" sz="2400" b="1" dirty="0"/>
              <a:t>nie je </a:t>
            </a:r>
            <a:r>
              <a:rPr lang="sk-SK" sz="2400" dirty="0"/>
              <a:t>študentom vysokej školy</a:t>
            </a:r>
          </a:p>
          <a:p>
            <a:pPr marL="0" indent="0">
              <a:buNone/>
            </a:pPr>
            <a:r>
              <a:rPr lang="sk-SK" sz="2400" dirty="0"/>
              <a:t>Pracovať je možné na základe pracovenj zmluvy alebo aj dohôd o prácach vykonávaných mimo pracovného pomeru a nemusíte túto skutočnosť oznamovať cudzineckej polícií alebo úradu práce.</a:t>
            </a: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S platným prechodným pobytom na účel štúdia je možné podnikať </a:t>
            </a:r>
            <a:r>
              <a:rPr lang="sk-SK" sz="2400" dirty="0"/>
              <a:t>(napr. ako živnostník alebo konateľ s.r.o.) bez potreby požiadať o zmenu účelu prechodného pobytu alebo oznamovať túto skutočnosť cudzineckej polícií.</a:t>
            </a:r>
          </a:p>
          <a:p>
            <a:pPr marL="0" indent="0">
              <a:buNone/>
            </a:pPr>
            <a:endParaRPr lang="sk-SK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F6F264-EA38-4876-86C2-CDBF7D36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Práca a podnikanie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427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5F9714-157B-40E9-AA4F-2797CBEEB6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400" b="1" dirty="0"/>
              <a:t>Uzavrieť</a:t>
            </a:r>
            <a:r>
              <a:rPr lang="sk-SK" sz="2400" dirty="0"/>
              <a:t> najneskôr </a:t>
            </a:r>
            <a:r>
              <a:rPr lang="sk-SK" sz="2400" b="1" dirty="0"/>
              <a:t>do troch pracovných dní </a:t>
            </a:r>
            <a:r>
              <a:rPr lang="sk-SK" sz="2400" dirty="0"/>
              <a:t>od prevzatia dokladu o pobyte – verejné alebo komerčné zdravotné poistenie alebo poistenie úhrady liečebných nákladov na území SR </a:t>
            </a:r>
          </a:p>
          <a:p>
            <a:r>
              <a:rPr lang="sk-SK" sz="2400" dirty="0"/>
              <a:t>Doklad o zdravotnom poistení nie je potrebné poslať cudzineckej polícii, ale je potrebné ho mať a pri prípadnej kontrole ho predložiť</a:t>
            </a:r>
          </a:p>
          <a:p>
            <a:r>
              <a:rPr lang="sk-SK" sz="2400" dirty="0"/>
              <a:t>Študenti študujúci na základe medzinárodnej zmluvy alebo Slováci žijúci v zahraničí, majú nárok na verejné zdravotné poistenie platené štátom (Všeobecná zdravotná poisťovňa, Union, Dôvera)</a:t>
            </a:r>
          </a:p>
          <a:p>
            <a:r>
              <a:rPr lang="sk-SK" sz="2400" dirty="0"/>
              <a:t>Ostatní študenti sa musia sami komerčne poistiť (napr. Axa, Union, ERGO, Maxima).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CA41B-E686-48B9-B24E-0516C333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Zdravotné poistenie</a:t>
            </a:r>
          </a:p>
        </p:txBody>
      </p:sp>
    </p:spTree>
    <p:extLst>
      <p:ext uri="{BB962C8B-B14F-4D97-AF65-F5344CB8AC3E}">
        <p14:creationId xmlns:p14="http://schemas.microsoft.com/office/powerpoint/2010/main" val="212255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6D457-35BF-4E10-A486-7D6B359B3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400" dirty="0"/>
              <a:t>Žiadosť spolu s dokladmi sa podáva </a:t>
            </a:r>
            <a:r>
              <a:rPr lang="sk-SK" sz="2400" b="1" dirty="0"/>
              <a:t>osobne</a:t>
            </a:r>
            <a:r>
              <a:rPr lang="sk-SK" sz="2400" dirty="0"/>
              <a:t> na cudzineckej polícií </a:t>
            </a:r>
            <a:r>
              <a:rPr lang="sk-SK" sz="2400" b="1" dirty="0"/>
              <a:t>najneskôr v posledný deň</a:t>
            </a:r>
            <a:r>
              <a:rPr lang="sk-SK" sz="2400" dirty="0"/>
              <a:t> platnosti prechodného pobytu </a:t>
            </a:r>
          </a:p>
          <a:p>
            <a:r>
              <a:rPr lang="sk-SK" sz="2400" dirty="0"/>
              <a:t>Predkladajú sa všetky dokumenty ako pri prvej žiadosti o prechodný pobyt (okrem výpisu z registra trestov, ak už bol predložený a lekárskeho posudku) - zoznam dokladov v našich informačných kartách</a:t>
            </a:r>
          </a:p>
          <a:p>
            <a:r>
              <a:rPr lang="sk-SK" sz="2400" dirty="0"/>
              <a:t>Pobyt (iba) na Slovensku je oprávnený až do rozhodnutia</a:t>
            </a:r>
          </a:p>
          <a:p>
            <a:r>
              <a:rPr lang="sk-SK" sz="2400" b="1" dirty="0"/>
              <a:t>Študenti jazykovej alebo odbornej prípravy k štúdiu na vysokej škole nemôžu zmeniť účel svojho pobytu </a:t>
            </a:r>
            <a:r>
              <a:rPr lang="sk-SK" sz="2400" dirty="0"/>
              <a:t>(napr. na zamestnanie/podnikanie) na cudzineckej polícii. Ak nechcú pokračovať v štúdiu a chcú vykonávať inú činnosť, musia vycestovať a žiadosť o iný druh pobytu podať na slovenskom veľvyslanectve/konzuláte v zahraničí.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6D306-FE0E-43C6-BF1B-56B0FEA2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zmena účelu prechodného pobytu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626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>
          <a:xfrm>
            <a:off x="852488" y="1881188"/>
            <a:ext cx="10818812" cy="4498975"/>
          </a:xfrm>
        </p:spPr>
        <p:txBody>
          <a:bodyPr/>
          <a:lstStyle/>
          <a:p>
            <a:r>
              <a:rPr lang="sk-SK" sz="2200" dirty="0"/>
              <a:t>Žiadosť spolu s dokladmi sa podáva </a:t>
            </a:r>
            <a:r>
              <a:rPr lang="sk-SK" sz="2200" b="1" dirty="0"/>
              <a:t>osobne</a:t>
            </a:r>
            <a:r>
              <a:rPr lang="sk-SK" sz="2200" dirty="0"/>
              <a:t> na cudzineckej polícií </a:t>
            </a:r>
            <a:r>
              <a:rPr lang="sk-SK" sz="2200" b="1" dirty="0"/>
              <a:t>najneskôr v posledný deň </a:t>
            </a:r>
            <a:r>
              <a:rPr lang="sk-SK" sz="2200" dirty="0"/>
              <a:t>platnosti prechodného pobytu (zoznam dokladov v našej informačnej karte na webovej stránke </a:t>
            </a:r>
            <a:r>
              <a:rPr lang="sk-SK" sz="2200" dirty="0">
                <a:hlinkClick r:id="rId2"/>
              </a:rPr>
              <a:t>www.mic.iom.sk</a:t>
            </a:r>
            <a:r>
              <a:rPr lang="sk-SK" sz="2200" dirty="0"/>
              <a:t> (Na stiahnutie – Info karty – Prechodný pobyt))</a:t>
            </a:r>
          </a:p>
          <a:p>
            <a:r>
              <a:rPr lang="sk-SK" sz="2200" dirty="0"/>
              <a:t>Stačí predložiť len platný cestovný pas (ostatné doklady možno doložiť neskôr)</a:t>
            </a:r>
          </a:p>
          <a:p>
            <a:r>
              <a:rPr lang="sk-SK" sz="2200" dirty="0"/>
              <a:t>Pobyt (iba) na Slovensku je oprávnený až do rozhodnutia</a:t>
            </a: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O obnovenie prechodného pobytu na účel štúdia možno požiadať z dôvodu: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b="1" dirty="0"/>
              <a:t>pokračovania v štúdiu </a:t>
            </a:r>
            <a:r>
              <a:rPr lang="sk-SK" sz="2200" dirty="0"/>
              <a:t>na škole v SR – potvrdenie školy o štúdiu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b="1" dirty="0"/>
              <a:t>úspešného absolvovania štúdia na škole </a:t>
            </a:r>
            <a:r>
              <a:rPr lang="sk-SK" sz="2200" dirty="0"/>
              <a:t>v SR – možno obnoviť prechodný pobyt na účel štúdia na 9 mesiacov s cieľom hľadať si prácu alebo začať podnikať (predkladá sa vysokoškolský diplom a/alebo potvrdenie školy o skončení štúdia) – keďže cudzinec už nemá status študenta, môže pracovať len 10 hodín týždenne (nie dohoda o brigádnickej práci študenta) a môže podnikať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Obnovenie prechodného pobytu na účel štúdia</a:t>
            </a:r>
          </a:p>
        </p:txBody>
      </p:sp>
    </p:spTree>
    <p:extLst>
      <p:ext uri="{BB962C8B-B14F-4D97-AF65-F5344CB8AC3E}">
        <p14:creationId xmlns:p14="http://schemas.microsoft.com/office/powerpoint/2010/main" val="193437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BE1EA-28D7-47FF-B9D0-2024F1EFC7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400" dirty="0"/>
              <a:t>Absolvovanie poslednej štátnice/obhájenie záverečnej práce znamená zánik účelu prechodného pobytu a stratu štatútu študenta. Cudzinecká polícia začne prechodný pobyt na účel štúdia </a:t>
            </a:r>
            <a:r>
              <a:rPr lang="sk-SK" sz="2400" b="1" dirty="0"/>
              <a:t>rušiť najskôr po 30 dňoch od úspešného ukončenia štúdia</a:t>
            </a:r>
            <a:r>
              <a:rPr lang="sk-SK" sz="2400" dirty="0"/>
              <a:t> (ak medzitým neskončí platnosť tvojho pobytu). </a:t>
            </a:r>
          </a:p>
          <a:p>
            <a:r>
              <a:rPr lang="sk-SK" sz="2400" dirty="0"/>
              <a:t>V tomto čase je možné </a:t>
            </a:r>
            <a:r>
              <a:rPr lang="sk-SK" sz="2400" b="1" dirty="0"/>
              <a:t>požiadať o obnovenie </a:t>
            </a:r>
            <a:r>
              <a:rPr lang="sk-SK" sz="2400" dirty="0"/>
              <a:t>prechodného pobytu na účel štúdia na deväť mesiacov </a:t>
            </a:r>
            <a:r>
              <a:rPr lang="sk-SK" sz="2400" b="1" dirty="0"/>
              <a:t>alebo o zmenu účelu</a:t>
            </a:r>
            <a:r>
              <a:rPr lang="sk-SK" sz="2400" dirty="0"/>
              <a:t> prechodného pobytu na zamestnanie alebo podnikanie</a:t>
            </a:r>
          </a:p>
          <a:p>
            <a:r>
              <a:rPr lang="sk-SK" sz="2400" dirty="0"/>
              <a:t>Pri žiadosti o </a:t>
            </a:r>
            <a:r>
              <a:rPr lang="sk-SK" sz="2400" b="1" dirty="0"/>
              <a:t>prechodný pobyt na účel zamestnania </a:t>
            </a:r>
            <a:r>
              <a:rPr lang="sk-SK" sz="2400" dirty="0"/>
              <a:t>nie je potrebné čakať 20 pracovných dní od nahlásenia voľného pracovného miesta, účel pobytu sa preukazuje diplomom zo slovenskej VŠ a vyhlásením zamestnávateľa; </a:t>
            </a:r>
            <a:r>
              <a:rPr lang="sk-SK" sz="2400" b="1" dirty="0"/>
              <a:t>zjednodušený proces </a:t>
            </a:r>
            <a:r>
              <a:rPr lang="sk-SK" sz="2400" dirty="0"/>
              <a:t>zmeny zamestnávateľa pre absolventov slovenskej VŠ alebo SŠ s prechodným pobytom na účel zamestnania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E2BD6-7EA9-43C1-B6C8-2ADE4C68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 úspešnom absolvovaní štúdia </a:t>
            </a:r>
          </a:p>
        </p:txBody>
      </p:sp>
    </p:spTree>
    <p:extLst>
      <p:ext uri="{BB962C8B-B14F-4D97-AF65-F5344CB8AC3E}">
        <p14:creationId xmlns:p14="http://schemas.microsoft.com/office/powerpoint/2010/main" val="58881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B446E1-A371-4272-B03C-727178646A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200" dirty="0"/>
              <a:t>Prechodný pobyt na účel štúdia môže </a:t>
            </a:r>
            <a:r>
              <a:rPr lang="sk-SK" sz="2200" b="1" dirty="0"/>
              <a:t>cudzinecká polícia zrušiť aj pred dňom platnosti, ktorý je uvedený na doklade o pobyte, </a:t>
            </a:r>
            <a:r>
              <a:rPr lang="sk-SK" sz="2200" dirty="0"/>
              <a:t>ak zistí, že účel, na ktorý bol pobyt udelený, zanikol. Účel pobytu na štúdium zaniká prerušením, zanechaním, vylúčením zo štúdia alebo jeho úspešným ukončením</a:t>
            </a:r>
          </a:p>
          <a:p>
            <a:pPr marL="0" indent="0">
              <a:buNone/>
            </a:pPr>
            <a:r>
              <a:rPr lang="sk-SK" sz="2200" dirty="0"/>
              <a:t>Vysoká škola je povinná cudzineckej polícii</a:t>
            </a:r>
            <a:r>
              <a:rPr lang="sk-SK" sz="2200" b="1" dirty="0"/>
              <a:t> hlásiť zmeny statusu študenta</a:t>
            </a:r>
            <a:endParaRPr lang="sk-SK" sz="2200" dirty="0"/>
          </a:p>
          <a:p>
            <a:pPr marL="0" indent="0">
              <a:buNone/>
            </a:pPr>
            <a:r>
              <a:rPr lang="sk-SK" sz="2200" b="1" dirty="0"/>
              <a:t>Prerušenie/zanechanie/vylúčenie zo štúdia znamená okamžitý zánik účelu pobytu:</a:t>
            </a:r>
            <a:endParaRPr lang="sk-SK" sz="2200" dirty="0"/>
          </a:p>
          <a:p>
            <a:r>
              <a:rPr lang="sk-SK" sz="2200" dirty="0"/>
              <a:t>Prerušenie, zanechanie štúdia (odídenie bez prerušenia/úspešného ukončenia) alebo vylúčenie zo školy má za následok stratu statusu študenta a zánik účelu prechodného pobytu</a:t>
            </a:r>
          </a:p>
          <a:p>
            <a:r>
              <a:rPr lang="sk-SK" sz="2200" dirty="0"/>
              <a:t> Cudzinecká polícia začne konanie o zrušení pobytu, akonáhle sa o zániku účelu pobytu dozvie. Na adresu pobytu najprv zašlú oznámenie, že prechodný pobyt sa začína rušiť. Ak chcete na Slovensku ostať napr. pracovať či podnikať, musíte požiadať o zmenu účelu pobytu</a:t>
            </a:r>
          </a:p>
          <a:p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B9F8F-8ECF-4D34-B462-22DBE9E8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Prerušenie, zanechanie, vylúčenie zo štúdia</a:t>
            </a:r>
          </a:p>
        </p:txBody>
      </p:sp>
    </p:spTree>
    <p:extLst>
      <p:ext uri="{BB962C8B-B14F-4D97-AF65-F5344CB8AC3E}">
        <p14:creationId xmlns:p14="http://schemas.microsoft.com/office/powerpoint/2010/main" val="143248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>
          <a:xfrm>
            <a:off x="852488" y="1881188"/>
            <a:ext cx="10818812" cy="4498975"/>
          </a:xfrm>
        </p:spPr>
        <p:txBody>
          <a:bodyPr/>
          <a:lstStyle/>
          <a:p>
            <a:r>
              <a:rPr lang="sk-SK" sz="2400" dirty="0"/>
              <a:t>Môže byť udelený cudzincovi, pokiaľ sa na Slovensku zdržiava legálne a </a:t>
            </a:r>
            <a:r>
              <a:rPr lang="sk-SK" sz="2400" b="1" dirty="0"/>
              <a:t>nepretržite po dobu 5 rokov </a:t>
            </a:r>
            <a:r>
              <a:rPr lang="sk-SK" sz="2400" dirty="0"/>
              <a:t>pred podaním žiadosti</a:t>
            </a:r>
          </a:p>
          <a:p>
            <a:r>
              <a:rPr lang="sk-SK" sz="2400" dirty="0"/>
              <a:t>Prechodný pobyt na účel štúdia sa </a:t>
            </a:r>
            <a:r>
              <a:rPr lang="sk-SK" sz="2400" b="1" dirty="0"/>
              <a:t>započítava iba v polovičnej dĺžke</a:t>
            </a:r>
          </a:p>
          <a:p>
            <a:r>
              <a:rPr lang="sk-SK" sz="2400" dirty="0"/>
              <a:t>Nemôže byť udelený pri prechodnom pobyte na účel štúdia – je potrebné si najprv zmeniť účel prechodného pobytu a až následne žiadať o trvalý pobyt</a:t>
            </a:r>
          </a:p>
          <a:p>
            <a:r>
              <a:rPr lang="sk-SK" sz="2400" dirty="0"/>
              <a:t>Doklady potrebné k žiadosti nájdete v našej informačnej karte na webovej stránke </a:t>
            </a:r>
            <a:r>
              <a:rPr lang="sk-SK" sz="2400" dirty="0">
                <a:hlinkClick r:id="rId2"/>
              </a:rPr>
              <a:t>www.mic.iom.sk</a:t>
            </a:r>
            <a:r>
              <a:rPr lang="sk-SK" sz="2400" dirty="0"/>
              <a:t> (Na stiahnutie – Info karty – Trvalý pobyt)</a:t>
            </a:r>
          </a:p>
          <a:p>
            <a:r>
              <a:rPr lang="sk-SK" sz="2400" dirty="0"/>
              <a:t>Zrušenie dlhodobého pobytu (6 rokov mimo SR, 12 mesiacov mimo EÚ) </a:t>
            </a:r>
          </a:p>
          <a:p>
            <a:r>
              <a:rPr lang="sk-SK" sz="2400" dirty="0"/>
              <a:t>Dlhodobý pobyt umožňuje zamestnanie a/alebo podnikanie bez potreby ďalších povolení.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/>
              <a:t>Trvalý pobyt - Dlhodobý pobyt</a:t>
            </a:r>
          </a:p>
        </p:txBody>
      </p:sp>
    </p:spTree>
    <p:extLst>
      <p:ext uri="{BB962C8B-B14F-4D97-AF65-F5344CB8AC3E}">
        <p14:creationId xmlns:p14="http://schemas.microsoft.com/office/powerpoint/2010/main" val="411949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Založené v roku 2006 v Bratislave.</a:t>
            </a:r>
          </a:p>
          <a:p>
            <a:r>
              <a:rPr lang="sk-SK" dirty="0"/>
              <a:t>Pomáhame cudzincom pri integrácii na Slovensku.</a:t>
            </a:r>
          </a:p>
          <a:p>
            <a:r>
              <a:rPr lang="sk-SK" dirty="0"/>
              <a:t>Služby MIC sú pre </a:t>
            </a:r>
            <a:r>
              <a:rPr lang="sk-SK" b="1" dirty="0"/>
              <a:t>štátnych príslušníkov tretích krajín</a:t>
            </a:r>
          </a:p>
          <a:p>
            <a:pPr lvl="1"/>
            <a:r>
              <a:rPr lang="sk-SK" dirty="0"/>
              <a:t>s prechodným / trvalým / tolerovaným pobytom, </a:t>
            </a:r>
          </a:p>
          <a:p>
            <a:pPr lvl="1"/>
            <a:r>
              <a:rPr lang="sk-SK" dirty="0"/>
              <a:t>ako aj pre žiadateľov o pobyt na Slovensku.</a:t>
            </a:r>
          </a:p>
          <a:p>
            <a:endParaRPr lang="sk-SK" sz="1000" dirty="0"/>
          </a:p>
          <a:p>
            <a:r>
              <a:rPr lang="sk-SK" b="1" dirty="0"/>
              <a:t>MIC svoje služby poskytuje aj: </a:t>
            </a:r>
          </a:p>
          <a:p>
            <a:pPr lvl="1"/>
            <a:r>
              <a:rPr lang="sk-SK" dirty="0"/>
              <a:t>slovenským občanom, ktorí pomáhajú štátnym príslušníkom </a:t>
            </a:r>
            <a:r>
              <a:rPr lang="sk-SK"/>
              <a:t>tretích krajín,</a:t>
            </a:r>
            <a:endParaRPr lang="sk-SK" dirty="0"/>
          </a:p>
          <a:p>
            <a:pPr lvl="1"/>
            <a:r>
              <a:rPr lang="sk-SK"/>
              <a:t>zamestnávateľom štátnych </a:t>
            </a:r>
            <a:r>
              <a:rPr lang="sk-SK" dirty="0"/>
              <a:t>príslušníkov </a:t>
            </a:r>
            <a:r>
              <a:rPr lang="sk-SK"/>
              <a:t>tretích krajín,</a:t>
            </a:r>
            <a:endParaRPr lang="sk-SK" dirty="0"/>
          </a:p>
          <a:p>
            <a:pPr lvl="1"/>
            <a:r>
              <a:rPr lang="sk-SK"/>
              <a:t>kultúrnym mediátorom - zástupcom komunít cudzincov na Slovensku.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Migračné informačné centrum IOM</a:t>
            </a:r>
          </a:p>
        </p:txBody>
      </p:sp>
    </p:spTree>
    <p:extLst>
      <p:ext uri="{BB962C8B-B14F-4D97-AF65-F5344CB8AC3E}">
        <p14:creationId xmlns:p14="http://schemas.microsoft.com/office/powerpoint/2010/main" val="169756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8A0665-951C-2144-80A4-2B45AE88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702" y="1451460"/>
            <a:ext cx="10330718" cy="431967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b="1" u="sng" dirty="0" err="1"/>
              <a:t>Grösslingová</a:t>
            </a:r>
            <a:r>
              <a:rPr lang="sk-SK" b="1" u="sng" dirty="0"/>
              <a:t> 35, Bratislava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dirty="0"/>
              <a:t>PO, UT, ŠTV: 9.00 – 12.00, 13.00 – 17.00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dirty="0"/>
              <a:t>Streda: 13.00 - 17.00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dirty="0"/>
              <a:t>Piatok: len objednaní klienti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dirty="0"/>
              <a:t>Tel.: 0850 211 478, 02 5263 0023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b="1" u="sng" dirty="0"/>
              <a:t>Poštová 1, Košice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dirty="0"/>
              <a:t>Len objednaní klienti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dirty="0"/>
              <a:t>Tel.: 055 625 8662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b="1" dirty="0"/>
              <a:t>mic@iom.int, www.mic.iom.sk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00948DF-9AB6-664E-8787-D623B9A8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2" y="354598"/>
            <a:ext cx="10457464" cy="1325563"/>
          </a:xfrm>
        </p:spPr>
        <p:txBody>
          <a:bodyPr/>
          <a:lstStyle/>
          <a:p>
            <a:r>
              <a:rPr lang="sk-SK" dirty="0"/>
              <a:t>Migračné informačné centrum IOM</a:t>
            </a:r>
            <a:endParaRPr lang="en-US" cap="all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7894638" y="1703958"/>
            <a:ext cx="3521075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24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27498919-EB44-4C58-8163-760DBD1B8A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5" y="0"/>
            <a:ext cx="9702798" cy="6858000"/>
          </a:xfrm>
        </p:spPr>
      </p:pic>
    </p:spTree>
    <p:extLst>
      <p:ext uri="{BB962C8B-B14F-4D97-AF65-F5344CB8AC3E}">
        <p14:creationId xmlns:p14="http://schemas.microsoft.com/office/powerpoint/2010/main" val="69431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2588" y="1690688"/>
            <a:ext cx="10514012" cy="4498975"/>
          </a:xfrm>
        </p:spPr>
        <p:txBody>
          <a:bodyPr/>
          <a:lstStyle/>
          <a:p>
            <a:pPr marL="0" indent="0">
              <a:buNone/>
            </a:pPr>
            <a:r>
              <a:rPr lang="sk-SK" u="sng" dirty="0"/>
              <a:t>Bezplatné služby</a:t>
            </a:r>
          </a:p>
          <a:p>
            <a:pPr marL="0" indent="0">
              <a:buNone/>
            </a:pPr>
            <a:endParaRPr lang="sk-SK" sz="1050" b="1" dirty="0"/>
          </a:p>
          <a:p>
            <a:r>
              <a:rPr lang="sk-SK" dirty="0"/>
              <a:t> </a:t>
            </a:r>
            <a:r>
              <a:rPr lang="sk-SK" b="1" dirty="0"/>
              <a:t>Právne služby</a:t>
            </a:r>
          </a:p>
          <a:p>
            <a:pPr marL="457200" lvl="1" indent="0">
              <a:buNone/>
            </a:pPr>
            <a:r>
              <a:rPr lang="sk-SK" dirty="0"/>
              <a:t>(pobyt, zamestnanie, podnikanie, občianstvo, zdravotné poistenie, atď.)</a:t>
            </a:r>
          </a:p>
          <a:p>
            <a:r>
              <a:rPr lang="sk-SK" dirty="0"/>
              <a:t> </a:t>
            </a:r>
            <a:r>
              <a:rPr lang="sk-SK" b="1" dirty="0"/>
              <a:t>Pracovné a sociálne poradenstvo</a:t>
            </a:r>
          </a:p>
          <a:p>
            <a:r>
              <a:rPr lang="sk-SK" b="1" dirty="0"/>
              <a:t> Podpora vzdelávania</a:t>
            </a:r>
          </a:p>
          <a:p>
            <a:pPr marL="457200" lvl="1" indent="0">
              <a:buNone/>
            </a:pPr>
            <a:r>
              <a:rPr lang="sk-SK" dirty="0"/>
              <a:t>(finančné príspevky na vzdelávacie / rekvalifikačné kurzy, 		  Otvorené kurzy slovenského jazyka a socio-kultúrnej orientácie)</a:t>
            </a:r>
          </a:p>
          <a:p>
            <a:r>
              <a:rPr lang="sk-SK" dirty="0"/>
              <a:t>  </a:t>
            </a:r>
            <a:r>
              <a:rPr lang="sk-SK" b="1" dirty="0"/>
              <a:t>Spolupráca s komunitami cudzincov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Migračné informačné centrum IOM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1449388"/>
            <a:ext cx="2132013" cy="504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38200" y="1589088"/>
            <a:ext cx="11074400" cy="449897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Osobne: </a:t>
            </a:r>
          </a:p>
          <a:p>
            <a:r>
              <a:rPr lang="sk-SK" b="1" dirty="0" err="1"/>
              <a:t>Grösslingová</a:t>
            </a:r>
            <a:r>
              <a:rPr lang="sk-SK" b="1" dirty="0"/>
              <a:t> 35, Bratislava</a:t>
            </a:r>
          </a:p>
          <a:p>
            <a:r>
              <a:rPr lang="sk-SK" b="1" dirty="0"/>
              <a:t>Poštová 1, Košice</a:t>
            </a:r>
          </a:p>
          <a:p>
            <a:pPr marL="0" indent="0">
              <a:buNone/>
            </a:pPr>
            <a:endParaRPr lang="sk-SK" sz="1100" b="1" dirty="0"/>
          </a:p>
          <a:p>
            <a:pPr marL="0" indent="0">
              <a:buNone/>
            </a:pPr>
            <a:r>
              <a:rPr lang="sk-SK" dirty="0"/>
              <a:t>Telefonicky:</a:t>
            </a:r>
          </a:p>
          <a:p>
            <a:r>
              <a:rPr lang="sk-SK" b="1" dirty="0"/>
              <a:t>0850 211 478, 02 5263 </a:t>
            </a:r>
            <a:r>
              <a:rPr lang="sk-SK" b="1"/>
              <a:t>0023 </a:t>
            </a:r>
            <a:r>
              <a:rPr lang="sk-SK"/>
              <a:t>(BA)</a:t>
            </a:r>
            <a:endParaRPr lang="sk-SK" dirty="0"/>
          </a:p>
          <a:p>
            <a:r>
              <a:rPr lang="sk-SK" b="1" dirty="0"/>
              <a:t>055 625 </a:t>
            </a:r>
            <a:r>
              <a:rPr lang="sk-SK" b="1"/>
              <a:t>8662 </a:t>
            </a:r>
            <a:r>
              <a:rPr lang="sk-SK"/>
              <a:t>(KE)</a:t>
            </a:r>
            <a:endParaRPr lang="sk-SK" dirty="0"/>
          </a:p>
          <a:p>
            <a:pPr marL="0" indent="0">
              <a:buNone/>
            </a:pPr>
            <a:endParaRPr lang="sk-SK" sz="1100" b="1" dirty="0"/>
          </a:p>
          <a:p>
            <a:pPr marL="0" indent="0">
              <a:buNone/>
            </a:pPr>
            <a:r>
              <a:rPr lang="sk-SK" b="1" dirty="0">
                <a:hlinkClick r:id="rId2"/>
              </a:rPr>
              <a:t>mic@iom.int</a:t>
            </a:r>
            <a:r>
              <a:rPr lang="sk-SK" b="1" dirty="0"/>
              <a:t>, </a:t>
            </a:r>
            <a:r>
              <a:rPr lang="sk-SK" b="1" dirty="0">
                <a:hlinkClick r:id="rId3"/>
              </a:rPr>
              <a:t>www.mic.iom.sk</a:t>
            </a:r>
            <a:endParaRPr lang="sk-SK" b="1" dirty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Migračné informačné centrum IOM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72E25AA-9672-4D5B-BEB4-0FD91208B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48" y="1839912"/>
            <a:ext cx="464075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2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>
          <a:xfrm>
            <a:off x="534988" y="1841500"/>
            <a:ext cx="10818812" cy="4498975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Pracovné a sociálne poradenstvo  </a:t>
            </a:r>
          </a:p>
          <a:p>
            <a:pPr lvl="1"/>
            <a:r>
              <a:rPr lang="sk-SK" dirty="0"/>
              <a:t>Podpora pri mapovaní slovenského trhu práce</a:t>
            </a:r>
          </a:p>
          <a:p>
            <a:pPr lvl="1"/>
            <a:r>
              <a:rPr lang="sk-SK" dirty="0"/>
              <a:t>Pomoc s hľadaním práce, úpravou CV / motivačného listu</a:t>
            </a:r>
          </a:p>
          <a:p>
            <a:pPr lvl="1"/>
            <a:r>
              <a:rPr lang="sk-SK" dirty="0"/>
              <a:t>Príprava na pracovný pohovor</a:t>
            </a:r>
          </a:p>
          <a:p>
            <a:pPr lvl="1"/>
            <a:r>
              <a:rPr lang="sk-SK" dirty="0"/>
              <a:t>Poradenstvo pri uznávaní vzdelávania na Slovensku</a:t>
            </a:r>
          </a:p>
          <a:p>
            <a:endParaRPr lang="sk-SK" sz="1200" dirty="0"/>
          </a:p>
          <a:p>
            <a:pPr marL="0" indent="0">
              <a:buNone/>
            </a:pPr>
            <a:r>
              <a:rPr lang="sk-SK" b="1" dirty="0"/>
              <a:t>Podpora vzdelávania a rekvalifikácie</a:t>
            </a:r>
          </a:p>
          <a:p>
            <a:pPr lvl="1"/>
            <a:r>
              <a:rPr lang="sk-SK" dirty="0"/>
              <a:t>Poskytovanie finančných príspevkov na vybrané kurzy</a:t>
            </a:r>
          </a:p>
          <a:p>
            <a:pPr lvl="1"/>
            <a:r>
              <a:rPr lang="sk-SK" dirty="0"/>
              <a:t>Pomoc s hľadaním rekvalifikačných kurzov</a:t>
            </a:r>
          </a:p>
          <a:p>
            <a:pPr lvl="1"/>
            <a:r>
              <a:rPr lang="sk-SK" dirty="0"/>
              <a:t>Informácie o štúdiu na Slovensku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Pracovné </a:t>
            </a:r>
            <a:r>
              <a:rPr lang="pt-BR" b="1" dirty="0"/>
              <a:t>a sociálne poradenstv</a:t>
            </a:r>
            <a:r>
              <a:rPr lang="sk-SK" b="1" dirty="0"/>
              <a:t>o </a:t>
            </a:r>
            <a:r>
              <a:rPr lang="pt-BR" b="1" dirty="0"/>
              <a:t>         	 a podpora vzdelávania       	</a:t>
            </a:r>
            <a:endParaRPr lang="sk-SK" b="1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CAE0AD0-09A7-41CB-9C75-40FBB8B39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80" y="2184400"/>
            <a:ext cx="3120520" cy="286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02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>
          <a:xfrm>
            <a:off x="876300" y="1449388"/>
            <a:ext cx="10845800" cy="4498975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/>
              <a:t>Organizujeme bezplatné otvorené kurzy slovenského jazyka a socio-kultúrnej orientácie v Bratislave a Košiciach.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2400" b="1" dirty="0"/>
              <a:t>Bratislava</a:t>
            </a:r>
          </a:p>
          <a:p>
            <a:pPr marL="0" indent="0">
              <a:buNone/>
            </a:pPr>
            <a:r>
              <a:rPr lang="sk-SK" sz="2400" dirty="0"/>
              <a:t>Začiatočníci: </a:t>
            </a:r>
            <a:r>
              <a:rPr lang="sk-SK" sz="2400" u="sng" dirty="0"/>
              <a:t>utorok a štvrtok</a:t>
            </a:r>
            <a:r>
              <a:rPr lang="sk-SK" sz="2400" dirty="0"/>
              <a:t> 17:15 (všetky krajiny), 19:00 (slovanské krajiny) </a:t>
            </a:r>
          </a:p>
          <a:p>
            <a:pPr marL="0" indent="0">
              <a:buNone/>
            </a:pPr>
            <a:r>
              <a:rPr lang="sk-SK" sz="2400" dirty="0"/>
              <a:t>Mierne pokročilí: </a:t>
            </a:r>
            <a:r>
              <a:rPr lang="sk-SK" sz="2400" u="sng" dirty="0"/>
              <a:t>streda</a:t>
            </a:r>
            <a:r>
              <a:rPr lang="sk-SK" sz="2400" dirty="0"/>
              <a:t> 17:15 (všetky krajiny), 19:00 (slovanské krajiny)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Košice </a:t>
            </a:r>
          </a:p>
          <a:p>
            <a:pPr marL="0" indent="0">
              <a:buNone/>
            </a:pPr>
            <a:r>
              <a:rPr lang="sk-SK" sz="2400" dirty="0"/>
              <a:t>Mierne pokročilí: </a:t>
            </a:r>
            <a:r>
              <a:rPr lang="sk-SK" sz="2400" u="sng" dirty="0"/>
              <a:t>pondelok</a:t>
            </a:r>
            <a:r>
              <a:rPr lang="sk-SK" sz="2400" dirty="0"/>
              <a:t> 17:30</a:t>
            </a:r>
          </a:p>
          <a:p>
            <a:pPr marL="0" indent="0">
              <a:buNone/>
            </a:pPr>
            <a:r>
              <a:rPr lang="sk-SK" sz="2400" dirty="0"/>
              <a:t>Začiatočníci:  </a:t>
            </a:r>
            <a:r>
              <a:rPr lang="sk-SK" sz="2400" u="sng" dirty="0"/>
              <a:t>utorok a štvrtok</a:t>
            </a:r>
            <a:r>
              <a:rPr lang="sk-SK" sz="2400" dirty="0"/>
              <a:t> 17:00 – 20:00</a:t>
            </a:r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/>
              <a:t>Otvorené kurzy slovenského jazyka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BCB7218-A55B-44CF-8986-B9DFACED3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02713"/>
            <a:ext cx="5651384" cy="23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u="sng" dirty="0"/>
              <a:t>Druhy pobytov na Slovensku</a:t>
            </a:r>
          </a:p>
          <a:p>
            <a:pPr marL="0" indent="0">
              <a:buNone/>
            </a:pPr>
            <a:endParaRPr lang="sk-SK" sz="1800" dirty="0"/>
          </a:p>
          <a:p>
            <a:r>
              <a:rPr lang="sk-SK" b="1" dirty="0"/>
              <a:t>Prechodný pobyt (PP): </a:t>
            </a:r>
            <a:r>
              <a:rPr lang="sk-SK" dirty="0"/>
              <a:t>je viazaný na špecifický účel (najmä podnikanie, zamestnanie, štúdium alebo iná aktivita)</a:t>
            </a:r>
          </a:p>
          <a:p>
            <a:r>
              <a:rPr lang="sk-SK" b="1" dirty="0"/>
              <a:t>Trvalý pobyt (TP): </a:t>
            </a:r>
          </a:p>
          <a:p>
            <a:pPr marL="0" indent="0">
              <a:buNone/>
            </a:pPr>
            <a:r>
              <a:rPr lang="sk-SK" b="1" dirty="0"/>
              <a:t>	- TP na 5 rokov - </a:t>
            </a:r>
            <a:r>
              <a:rPr lang="sk-SK" dirty="0"/>
              <a:t>získaný prevažne sobášom so slovenským   		   občanom / občiankou</a:t>
            </a:r>
          </a:p>
          <a:p>
            <a:pPr marL="0" indent="0">
              <a:buNone/>
            </a:pPr>
            <a:r>
              <a:rPr lang="sk-SK" dirty="0"/>
              <a:t>	- </a:t>
            </a:r>
            <a:r>
              <a:rPr lang="sk-SK" b="1" dirty="0"/>
              <a:t>TP </a:t>
            </a:r>
            <a:r>
              <a:rPr lang="sk-SK" dirty="0"/>
              <a:t>na neobmedzený čas</a:t>
            </a:r>
          </a:p>
          <a:p>
            <a:pPr marL="0" indent="0">
              <a:buNone/>
            </a:pPr>
            <a:r>
              <a:rPr lang="sk-SK" b="1" dirty="0"/>
              <a:t>	- Dlhodobý pobyt - </a:t>
            </a:r>
            <a:r>
              <a:rPr lang="sk-SK" dirty="0"/>
              <a:t>nadväzuje na prechodný pobyt (nemožno 	 	žiadať s PP na účel štúdia a počíta sa v polovičnej dĺžke)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Právne poradenstvo</a:t>
            </a:r>
          </a:p>
        </p:txBody>
      </p:sp>
    </p:spTree>
    <p:extLst>
      <p:ext uri="{BB962C8B-B14F-4D97-AF65-F5344CB8AC3E}">
        <p14:creationId xmlns:p14="http://schemas.microsoft.com/office/powerpoint/2010/main" val="18558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F89DD-3A08-473D-A497-A8E7020937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200" dirty="0"/>
              <a:t>Zoznam dokladov nájdete v našej informačnej karte na webovej stránke </a:t>
            </a:r>
            <a:r>
              <a:rPr lang="sk-SK" sz="2200" dirty="0">
                <a:hlinkClick r:id="rId2"/>
              </a:rPr>
              <a:t>www.mic.iom.sk</a:t>
            </a:r>
            <a:r>
              <a:rPr lang="sk-SK" sz="2200" dirty="0"/>
              <a:t> (Na stiahnutie – Info karty – Prechodný pobyt)</a:t>
            </a:r>
          </a:p>
          <a:p>
            <a:pPr lvl="0"/>
            <a:r>
              <a:rPr lang="sk-SK" sz="2200" dirty="0"/>
              <a:t>Je možné ho získať </a:t>
            </a:r>
            <a:r>
              <a:rPr lang="sk-SK" sz="2200" b="1" dirty="0"/>
              <a:t>na predpokladaný čas štúdia, </a:t>
            </a:r>
            <a:r>
              <a:rPr lang="sk-SK" sz="2200" dirty="0"/>
              <a:t>najviac na 6 rokov.</a:t>
            </a:r>
          </a:p>
          <a:p>
            <a:pPr lvl="0"/>
            <a:r>
              <a:rPr lang="sk-SK" sz="2200" dirty="0"/>
              <a:t>Môže byť udelený len cudzincovi, ktorý je </a:t>
            </a:r>
            <a:r>
              <a:rPr lang="sk-SK" sz="2200" b="1" dirty="0"/>
              <a:t>žiakom dennej formy štúdia strednej školy</a:t>
            </a:r>
            <a:r>
              <a:rPr lang="sk-SK" sz="2200" dirty="0"/>
              <a:t> a je ku dňu podania žiadosti o udelenie prechodného pobytu mladší ako 20 rokov  (žiak nadstavbového štúdia, kvalifikačného štúdia,</a:t>
            </a:r>
            <a:r>
              <a:rPr lang="sk-SK" sz="2200" baseline="30000" dirty="0"/>
              <a:t> </a:t>
            </a:r>
            <a:r>
              <a:rPr lang="sk-SK" sz="2200" dirty="0"/>
              <a:t>špecializačného štúdia</a:t>
            </a:r>
            <a:r>
              <a:rPr lang="sk-SK" sz="2200" baseline="30000" dirty="0"/>
              <a:t> </a:t>
            </a:r>
            <a:r>
              <a:rPr lang="sk-SK" sz="2200" dirty="0"/>
              <a:t>alebo vyššieho odborného štúdia musí byť ku dňu podania žiadosti o udelenie prechodného pobytu mladší ako 23 rokov), </a:t>
            </a:r>
            <a:r>
              <a:rPr lang="sk-SK" sz="2200" b="1" dirty="0"/>
              <a:t>študentom na vysokej škole </a:t>
            </a:r>
            <a:r>
              <a:rPr lang="sk-SK" sz="2200" dirty="0"/>
              <a:t>(len denné štúdium) alebo sa zúčastňuje  </a:t>
            </a:r>
            <a:r>
              <a:rPr lang="sk-SK" sz="2200" b="1" dirty="0"/>
              <a:t>jazykovej alebo odbornej prípravy k štúdiu na vysokej škole</a:t>
            </a:r>
            <a:r>
              <a:rPr lang="sk-SK" sz="2200" dirty="0"/>
              <a:t>, ktorá je organizovaná a uskutočňovaná vysokou školou. </a:t>
            </a:r>
          </a:p>
          <a:p>
            <a:pPr lvl="0"/>
            <a:r>
              <a:rPr lang="sk-SK" sz="2200" b="1" dirty="0"/>
              <a:t>Nevyžaduje sa do 90 dní od začiatku pobytu</a:t>
            </a:r>
            <a:r>
              <a:rPr lang="sk-SK" sz="2200" dirty="0"/>
              <a:t> na Slovensku, ak sa tu cudzinec zdržiava legálne a splnil si oznamovaciu povinnosť voči cudzineckej polícii (do 3 pracovných dní od vstupu na územie SR). </a:t>
            </a:r>
          </a:p>
          <a:p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CFB2D3-67E4-4E66-A643-FC3D07C3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/>
              <a:t>Prechodný pobyt na účel štúdia</a:t>
            </a:r>
          </a:p>
        </p:txBody>
      </p:sp>
    </p:spTree>
    <p:extLst>
      <p:ext uri="{BB962C8B-B14F-4D97-AF65-F5344CB8AC3E}">
        <p14:creationId xmlns:p14="http://schemas.microsoft.com/office/powerpoint/2010/main" val="3056272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IOM-UN_Slovakia_template" id="{5D5509E4-AFAC-4CF7-AB19-4464190D98F8}" vid="{25FA9926-2E3B-49C7-B009-24A592AF473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4" ma:contentTypeDescription="Crée un document." ma:contentTypeScope="" ma:versionID="e9b356b7ba7bcca7ddafb08dd59f8b21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5e329773e5b2aa2c0ec5ed20eeaa3df5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GALINDO Jorge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8CE04B-0CC7-4843-8388-211D2214E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11EBE6-C297-4100-9967-8B08CBD33559}">
  <ds:schemaRefs>
    <ds:schemaRef ds:uri="http://schemas.microsoft.com/office/2006/documentManagement/types"/>
    <ds:schemaRef ds:uri="d8ade204-0f6d-48f1-bbae-e267fdd38667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cb65d321-00c9-499e-82f5-d77c4397f6e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PP_IOM-UN_Slovakia_template</Template>
  <TotalTime>1645</TotalTime>
  <Words>1865</Words>
  <Application>Microsoft Office PowerPoint</Application>
  <PresentationFormat>Širokouhlá</PresentationFormat>
  <Paragraphs>144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   informačné stretnutie  Pre ŠTUDENTOV    </vt:lpstr>
      <vt:lpstr>Migračné informačné centrum IOM</vt:lpstr>
      <vt:lpstr>Prezentácia programu PowerPoint</vt:lpstr>
      <vt:lpstr>Migračné informačné centrum IOM</vt:lpstr>
      <vt:lpstr>Migračné informačné centrum IOM</vt:lpstr>
      <vt:lpstr>Pracovné a sociálne poradenstvo            a podpora vzdelávania        </vt:lpstr>
      <vt:lpstr>Otvorené kurzy slovenského jazyka </vt:lpstr>
      <vt:lpstr>Právne poradenstvo</vt:lpstr>
      <vt:lpstr>Prechodný pobyt na účel štúdia</vt:lpstr>
      <vt:lpstr>Prechodný pobyt na účel štúdia</vt:lpstr>
      <vt:lpstr>Prechodný pobyt na účel štúdia</vt:lpstr>
      <vt:lpstr>Povinnosti Študentov po získaní prechodného pobytu na účel štúdia</vt:lpstr>
      <vt:lpstr>Práca a podnikanie</vt:lpstr>
      <vt:lpstr>Zdravotné poistenie</vt:lpstr>
      <vt:lpstr>zmena účelu prechodného pobytu</vt:lpstr>
      <vt:lpstr>Obnovenie prechodného pobytu na účel štúdia</vt:lpstr>
      <vt:lpstr>Po úspešnom absolvovaní štúdia </vt:lpstr>
      <vt:lpstr>Prerušenie, zanechanie, vylúčenie zo štúdia</vt:lpstr>
      <vt:lpstr>Trvalý pobyt - Dlhodobý pobyt</vt:lpstr>
      <vt:lpstr>Migračné informačné centrum IOM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TAHY Tomas</dc:creator>
  <cp:lastModifiedBy>rehakovam</cp:lastModifiedBy>
  <cp:revision>97</cp:revision>
  <cp:lastPrinted>2019-01-24T13:54:33Z</cp:lastPrinted>
  <dcterms:created xsi:type="dcterms:W3CDTF">2018-05-22T12:46:00Z</dcterms:created>
  <dcterms:modified xsi:type="dcterms:W3CDTF">2022-09-08T14:38:54Z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