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jabcZiyY14c16ToK45KQ4LA680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 descr="Tag=AccentColor&#10;Flavor=Light&#10;Target=Fill"/>
          <p:cNvSpPr/>
          <p:nvPr/>
        </p:nvSpPr>
        <p:spPr>
          <a:xfrm flipH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9"/>
          <p:cNvSpPr txBox="1"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 descr="Tag=AccentColor&#10;Flavor=Light&#10;Target=Fill"/>
          <p:cNvSpPr/>
          <p:nvPr/>
        </p:nvSpPr>
        <p:spPr>
          <a:xfrm>
            <a:off x="684965" y="1332237"/>
            <a:ext cx="5263732" cy="3841102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>
            <a:spLocks noGrp="1"/>
          </p:cNvSpPr>
          <p:nvPr>
            <p:ph type="pic" idx="2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8"/>
          <p:cNvSpPr txBox="1">
            <a:spLocks noGrp="1"/>
          </p:cNvSpPr>
          <p:nvPr>
            <p:ph type="body" idx="1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 descr="Tag=AccentColor&#10;Flavor=Light&#10;Target=Fill"/>
          <p:cNvSpPr/>
          <p:nvPr/>
        </p:nvSpPr>
        <p:spPr>
          <a:xfrm>
            <a:off x="7209816" y="0"/>
            <a:ext cx="4143984" cy="5747660"/>
          </a:xfrm>
          <a:custGeom>
            <a:avLst/>
            <a:gdLst/>
            <a:ahLst/>
            <a:cxnLst/>
            <a:rect l="l" t="t" r="r" b="b"/>
            <a:pathLst>
              <a:path w="3843750" h="5956080" extrusionOk="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21"/>
          <p:cNvSpPr txBox="1"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4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 descr="Tag=AccentColor&#10;Flavor=Light&#10;Target=Fill"/>
          <p:cNvSpPr/>
          <p:nvPr/>
        </p:nvSpPr>
        <p:spPr>
          <a:xfrm flipH="1">
            <a:off x="1969639" y="181596"/>
            <a:ext cx="8252722" cy="6022258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24"/>
          <p:cNvSpPr txBox="1"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 descr="Mask ID=&#10;Mask position=bottom, center&#10;Mask family= brushstroke, landscape, wide"/>
          <p:cNvSpPr/>
          <p:nvPr/>
        </p:nvSpPr>
        <p:spPr>
          <a:xfrm>
            <a:off x="1768100" y="-1"/>
            <a:ext cx="10423900" cy="5920155"/>
          </a:xfrm>
          <a:custGeom>
            <a:avLst/>
            <a:gdLst/>
            <a:ahLst/>
            <a:cxnLst/>
            <a:rect l="l" t="t" r="r" b="b"/>
            <a:pathLst>
              <a:path w="10423900" h="5491534" extrusionOk="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 descr="Tag=AccentColor&#10;Flavor=Light&#10;Target=Fill"/>
          <p:cNvSpPr/>
          <p:nvPr/>
        </p:nvSpPr>
        <p:spPr>
          <a:xfrm>
            <a:off x="4726728" y="0"/>
            <a:ext cx="7472381" cy="6858000"/>
          </a:xfrm>
          <a:custGeom>
            <a:avLst/>
            <a:gdLst/>
            <a:ahLst/>
            <a:cxnLst/>
            <a:rect l="l" t="t" r="r" b="b"/>
            <a:pathLst>
              <a:path w="7472381" h="6886575" extrusionOk="0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27"/>
          <p:cNvSpPr txBox="1"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2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"/>
          <p:cNvSpPr txBox="1"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</a:pPr>
            <a:r>
              <a:rPr lang="sk-SK" sz="4800"/>
              <a:t>POTRAVINY, VÝŽIVA, KOZMETIKA</a:t>
            </a:r>
            <a:endParaRPr/>
          </a:p>
        </p:txBody>
      </p:sp>
      <p:sp>
        <p:nvSpPr>
          <p:cNvPr id="99" name="Google Shape;99;p1"/>
          <p:cNvSpPr txBox="1"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k-SK" sz="1500"/>
              <a:t>GARANT: DOC. ING. LUCIA BÍROŠOVÁ, PHD.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k-SK" sz="1500"/>
              <a:t>ÚSTAV POTRAVINÁRSTVA A VÝŽIVY</a:t>
            </a:r>
            <a:endParaRPr/>
          </a:p>
        </p:txBody>
      </p:sp>
      <p:pic>
        <p:nvPicPr>
          <p:cNvPr id="100" name="Google Shape;100;p1" descr="Čokoládové pralinky v tvare srdca"/>
          <p:cNvPicPr preferRelativeResize="0"/>
          <p:nvPr/>
        </p:nvPicPr>
        <p:blipFill rotWithShape="1">
          <a:blip r:embed="rId3">
            <a:alphaModFix/>
          </a:blip>
          <a:srcRect l="24496" r="1746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50" y="304759"/>
            <a:ext cx="4572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566585" y="317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Zručnosti</a:t>
            </a:r>
            <a:endParaRPr/>
          </a:p>
        </p:txBody>
      </p:sp>
      <p:sp>
        <p:nvSpPr>
          <p:cNvPr id="175" name="Google Shape;175;p10"/>
          <p:cNvSpPr/>
          <p:nvPr/>
        </p:nvSpPr>
        <p:spPr>
          <a:xfrm>
            <a:off x="375075" y="1284875"/>
            <a:ext cx="114627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základné techniky práce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chemických a biologických laboratóriách, vrátane mikrobiologických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kriticky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odlíšiť relevantné informácie od zavádzajúcich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oblasti výroby, kvality a bezpečnosti potravín, kozmetiky a výživy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charakterizovať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zakázané, obmedzené a povolené látky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 kozmetické výrobky, ich pôvod, chemickú podstatu a význam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pravidlá označovania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potravinárskych a kozmetických výrobkov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dokáže určiť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princípy technológie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výroby a rámcové zloženie kvapalných, emulzných a gélových kozmetických výrobkov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 špecifikovať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príčiny nedostatočnej kvality a bezpečnosti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surovín a potravín  a uviesť základné  argumenty a riešenia potrebné na ich odstránenie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prácu s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vedeckými databázami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 aplikovať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jednoduché analytické postupy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potrebné na predúpravu                                                                                              vzoriek a samotné stanovenie analytov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6" name="Google Shape;176;p10" descr="This Kid&amp;#39;s Parking Skills Aren&amp;#39;t Garbage - Señor GIF - Pronounced GIF or  JIF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5818" y="4105275"/>
            <a:ext cx="47625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Posledný ročník – bakalárska práca</a:t>
            </a: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38200" y="4258250"/>
            <a:ext cx="102132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projektovej práci sa venuje aj predmet Laboratórny projekt študijného odboru (2 kredity) v 4. semestri, kde si študent osvojí samostatnú prácu na výskumnej úlohe v laboratóriu a zároveň spracuje dostupné teoretické poznatky v danej problematike, ktoré následne vie diskutovať so získanými výsledkami rámci svojej samostatnej práce. Naučí sa analyticky spracovať a vyhodnotiť výsledky a logicky vyvodiť závery.</a:t>
            </a:r>
            <a:endParaRPr/>
          </a:p>
        </p:txBody>
      </p:sp>
      <p:pic>
        <p:nvPicPr>
          <p:cNvPr id="183" name="Google Shape;183;p11" descr="Thesis GIFs | Ten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8506" y="1830105"/>
            <a:ext cx="3323023" cy="203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>
            <a:spLocks noGrp="1"/>
          </p:cNvSpPr>
          <p:nvPr>
            <p:ph type="title"/>
          </p:nvPr>
        </p:nvSpPr>
        <p:spPr>
          <a:xfrm>
            <a:off x="1612777" y="-483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Teoretická alebo experimentálna Bc?</a:t>
            </a:r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35" y="838433"/>
            <a:ext cx="2853062" cy="380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7856" y="771658"/>
            <a:ext cx="5428063" cy="407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4794" y="3942700"/>
            <a:ext cx="3710866" cy="27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13830" y="3622090"/>
            <a:ext cx="4314547" cy="323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246" y="3551068"/>
            <a:ext cx="4233043" cy="317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73658" y="1159550"/>
            <a:ext cx="4958842" cy="27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>
            <a:spLocks noGrp="1"/>
          </p:cNvSpPr>
          <p:nvPr>
            <p:ph type="title"/>
          </p:nvPr>
        </p:nvSpPr>
        <p:spPr>
          <a:xfrm>
            <a:off x="247596" y="-1470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 dirty="0"/>
              <a:t>Témy </a:t>
            </a:r>
            <a:r>
              <a:rPr lang="sk-SK" dirty="0" err="1"/>
              <a:t>Bc</a:t>
            </a:r>
            <a:r>
              <a:rPr lang="sk-SK" dirty="0"/>
              <a:t> práce (rok 2022)</a:t>
            </a:r>
            <a:endParaRPr dirty="0"/>
          </a:p>
        </p:txBody>
      </p:sp>
      <p:sp>
        <p:nvSpPr>
          <p:cNvPr id="200" name="Google Shape;200;p13"/>
          <p:cNvSpPr txBox="1"/>
          <p:nvPr/>
        </p:nvSpPr>
        <p:spPr>
          <a:xfrm>
            <a:off x="330692" y="855338"/>
            <a:ext cx="110327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Mária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Greifová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Využitie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bakteriofágov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kontrolu patogénov v potravinách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pl-PL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Vzťahy medzi potravinami a chorobami</a:t>
            </a:r>
            <a:endParaRPr dirty="0"/>
          </a:p>
        </p:txBody>
      </p:sp>
      <p:sp>
        <p:nvSpPr>
          <p:cNvPr id="201" name="Google Shape;201;p13"/>
          <p:cNvSpPr txBox="1"/>
          <p:nvPr/>
        </p:nvSpPr>
        <p:spPr>
          <a:xfrm>
            <a:off x="247596" y="1874084"/>
            <a:ext cx="110328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Jarmila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Hojerová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Benefity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enkapsulácie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 potravinárstve a kozmetike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Výživa a jej vplyv na zdravotný stav kože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Využitie rastlinných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polyfenolov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 kozmetických emulziách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latin typeface="Century Gothic" panose="020B0502020202020204" pitchFamily="34" charset="0"/>
              </a:rPr>
              <a:t>Benefity a riziká silikónových derivátov v kozmetických výrobkoch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Aktuálne aspekty kozmetiky na ochranu pred nadmerným slnečným žiarením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247596" y="3927674"/>
            <a:ext cx="11493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Eva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Hybenová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pl-PL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Mikrobiota a jej význam v prevencii rôznych chorôb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Ľan: starodávny liek a moderná super potravina</a:t>
            </a:r>
            <a:endParaRPr lang="sk-SK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l-PL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Ktoré zdroje bielkovín sú najlepšie?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pl-PL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Nie je cukor ako cukor</a:t>
            </a:r>
          </a:p>
        </p:txBody>
      </p:sp>
      <p:sp>
        <p:nvSpPr>
          <p:cNvPr id="203" name="Google Shape;203;p13"/>
          <p:cNvSpPr txBox="1"/>
          <p:nvPr/>
        </p:nvSpPr>
        <p:spPr>
          <a:xfrm>
            <a:off x="349050" y="5383334"/>
            <a:ext cx="1149380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Doc.Ing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Alžbeta Medveďová, PhD.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Výskyt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Staphylococcus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aureus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 prostriedkoch MHD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Výskyt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Staphylococcus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aureus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mobilných telefónoch</a:t>
            </a:r>
            <a:endParaRPr dirty="0"/>
          </a:p>
        </p:txBody>
      </p:sp>
      <p:pic>
        <p:nvPicPr>
          <p:cNvPr id="204" name="Google Shape;204;p13" descr="Why I&amp;#39;m Doing #AcWriMo Anyway - Dr. Academic Batgir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5980" y="638030"/>
            <a:ext cx="3365516" cy="2335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/>
          <p:nvPr/>
        </p:nvSpPr>
        <p:spPr>
          <a:xfrm>
            <a:off x="597022" y="828206"/>
            <a:ext cx="10597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Zlatica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Kohajdová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Možnosti zvýšenia obsahu bielkovín v cereálnych produktoch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Kombuchové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nápoje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Využitie vedľajších produktov získaných pri spracovaní jabĺk na potravinárske účely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Alkoholické cukry (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polyoly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ako alternatívne náhrady cukru</a:t>
            </a:r>
            <a:endParaRPr lang="sk-SK" dirty="0"/>
          </a:p>
        </p:txBody>
      </p:sp>
      <p:sp>
        <p:nvSpPr>
          <p:cNvPr id="211" name="Google Shape;211;p14"/>
          <p:cNvSpPr txBox="1"/>
          <p:nvPr/>
        </p:nvSpPr>
        <p:spPr>
          <a:xfrm>
            <a:off x="508243" y="2582532"/>
            <a:ext cx="1125061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Doc. Ing. František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Kreps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Analýza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rutínu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 biomase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arónie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čiernoplodej (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Aronia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melanocarpa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Vplyv povrchovo aktívnych látok na obsah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polyfenolov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 extraktoch ríbezli čiernej (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Ribes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nigrum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12" name="Google Shape;212;p14"/>
          <p:cNvSpPr txBox="1"/>
          <p:nvPr/>
        </p:nvSpPr>
        <p:spPr>
          <a:xfrm>
            <a:off x="339609" y="3852493"/>
            <a:ext cx="111126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Michaela Lauková, PhD.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Stabilizácia vedľajších produktov získaných pri spracovaní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cereálii</a:t>
            </a:r>
            <a:endParaRPr dirty="0"/>
          </a:p>
        </p:txBody>
      </p:sp>
      <p:pic>
        <p:nvPicPr>
          <p:cNvPr id="214" name="Google Shape;214;p14" descr="My top three writing distractions and how I deal with them | Writing and  Communication Centre | University of Waterlo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2413" y="3528134"/>
            <a:ext cx="3329866" cy="3329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10;p14">
            <a:extLst>
              <a:ext uri="{FF2B5EF4-FFF2-40B4-BE49-F238E27FC236}">
                <a16:creationId xmlns:a16="http://schemas.microsoft.com/office/drawing/2014/main" id="{18DDCDBC-5B74-9B9D-DA61-0EE6E84FA423}"/>
              </a:ext>
            </a:extLst>
          </p:cNvPr>
          <p:cNvSpPr txBox="1"/>
          <p:nvPr/>
        </p:nvSpPr>
        <p:spPr>
          <a:xfrm>
            <a:off x="339609" y="4705741"/>
            <a:ext cx="1059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Anna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Mikulajová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Mak siaty (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Papaver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somniferum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L.) - tradičná slovenská plodina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Školské stravovanie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/>
        </p:nvSpPr>
        <p:spPr>
          <a:xfrm>
            <a:off x="543758" y="336391"/>
            <a:ext cx="63186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Lucia Minarovičová, PhD.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Technologická kvalita kakaových bôbov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Využitie konopy v priemysle</a:t>
            </a:r>
            <a:endParaRPr dirty="0"/>
          </a:p>
        </p:txBody>
      </p:sp>
      <p:sp>
        <p:nvSpPr>
          <p:cNvPr id="220" name="Google Shape;220;p15"/>
          <p:cNvSpPr txBox="1"/>
          <p:nvPr/>
        </p:nvSpPr>
        <p:spPr>
          <a:xfrm>
            <a:off x="494929" y="1758456"/>
            <a:ext cx="60945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Silvia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Mošovská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Acai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berry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netradičné ovocie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Saffron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Crocus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Sativus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L.)</a:t>
            </a:r>
            <a:endParaRPr lang="sk-SK" dirty="0"/>
          </a:p>
        </p:txBody>
      </p:sp>
      <p:sp>
        <p:nvSpPr>
          <p:cNvPr id="221" name="Google Shape;221;p15"/>
          <p:cNvSpPr txBox="1"/>
          <p:nvPr/>
        </p:nvSpPr>
        <p:spPr>
          <a:xfrm>
            <a:off x="655798" y="2905041"/>
            <a:ext cx="60945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prof. Ing. Štefan Schmidt, PhD.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sym typeface="Century Gothic"/>
              </a:rPr>
              <a:t>-Tuky v našej strave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sym typeface="Century Gothic"/>
              </a:rPr>
              <a:t>- Potenciálne riziká diéty s nízkym obsahom tuku</a:t>
            </a:r>
            <a:endParaRPr dirty="0"/>
          </a:p>
        </p:txBody>
      </p:sp>
      <p:sp>
        <p:nvSpPr>
          <p:cNvPr id="222" name="Google Shape;222;p15"/>
          <p:cNvSpPr txBox="1"/>
          <p:nvPr/>
        </p:nvSpPr>
        <p:spPr>
          <a:xfrm>
            <a:off x="494928" y="4332250"/>
            <a:ext cx="113560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Ladislav </a:t>
            </a:r>
            <a:r>
              <a:rPr lang="sk-SK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Staruch</a:t>
            </a: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PhD.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Porovnanie nutričných parametrov tepelne opracovaných mäsových výrobkov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Porovnanie nutričných parametrov tepelne neopracovaných mäsových výrobkov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p15" descr="Laboratory Experiment GIFs - Get the best GIF on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9449" y="650631"/>
            <a:ext cx="5261541" cy="29559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2;p15">
            <a:extLst>
              <a:ext uri="{FF2B5EF4-FFF2-40B4-BE49-F238E27FC236}">
                <a16:creationId xmlns:a16="http://schemas.microsoft.com/office/drawing/2014/main" id="{1CE92DCA-879C-9DB2-10BF-4C1330742EA6}"/>
              </a:ext>
            </a:extLst>
          </p:cNvPr>
          <p:cNvSpPr txBox="1"/>
          <p:nvPr/>
        </p:nvSpPr>
        <p:spPr>
          <a:xfrm>
            <a:off x="655798" y="5473691"/>
            <a:ext cx="113560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Prof. Ing. Igor Bodík, PhD.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Liečivá v odpadových vodách ako nástroj na definovanie zdravotného stavu obyvateľstva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6" descr="sponge bob gif | Explore Tumblr Posts and Blogs | Tumgi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3805" y="889616"/>
            <a:ext cx="5653865" cy="518271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6"/>
          <p:cNvSpPr txBox="1">
            <a:spLocks noGrp="1"/>
          </p:cNvSpPr>
          <p:nvPr>
            <p:ph type="title"/>
          </p:nvPr>
        </p:nvSpPr>
        <p:spPr>
          <a:xfrm>
            <a:off x="194330" y="79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Čo po úspešnom ukončení?</a:t>
            </a:r>
            <a:endParaRPr/>
          </a:p>
        </p:txBody>
      </p:sp>
      <p:sp>
        <p:nvSpPr>
          <p:cNvPr id="231" name="Google Shape;231;p16"/>
          <p:cNvSpPr txBox="1"/>
          <p:nvPr/>
        </p:nvSpPr>
        <p:spPr>
          <a:xfrm>
            <a:off x="2414726" y="3789032"/>
            <a:ext cx="2888932" cy="369332"/>
          </a:xfrm>
          <a:prstGeom prst="rect">
            <a:avLst/>
          </a:prstGeom>
          <a:gradFill>
            <a:gsLst>
              <a:gs pos="0">
                <a:srgbClr val="A7AF81"/>
              </a:gs>
              <a:gs pos="50000">
                <a:srgbClr val="9EA86E"/>
              </a:gs>
              <a:gs pos="100000">
                <a:srgbClr val="8D965D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Pokračovanie na inej VŠ</a:t>
            </a:r>
            <a:endParaRPr/>
          </a:p>
        </p:txBody>
      </p:sp>
      <p:sp>
        <p:nvSpPr>
          <p:cNvPr id="232" name="Google Shape;232;p16"/>
          <p:cNvSpPr txBox="1"/>
          <p:nvPr/>
        </p:nvSpPr>
        <p:spPr>
          <a:xfrm>
            <a:off x="976544" y="5051394"/>
            <a:ext cx="1611339" cy="369332"/>
          </a:xfrm>
          <a:prstGeom prst="rect">
            <a:avLst/>
          </a:prstGeom>
          <a:gradFill>
            <a:gsLst>
              <a:gs pos="0">
                <a:srgbClr val="85B586"/>
              </a:gs>
              <a:gs pos="50000">
                <a:srgbClr val="73AF74"/>
              </a:gs>
              <a:gs pos="100000">
                <a:srgbClr val="629D63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zamestnanie</a:t>
            </a:r>
            <a:endParaRPr/>
          </a:p>
        </p:txBody>
      </p:sp>
      <p:cxnSp>
        <p:nvCxnSpPr>
          <p:cNvPr id="233" name="Google Shape;233;p16"/>
          <p:cNvCxnSpPr/>
          <p:nvPr/>
        </p:nvCxnSpPr>
        <p:spPr>
          <a:xfrm>
            <a:off x="3052593" y="1225118"/>
            <a:ext cx="649395" cy="81674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4" name="Google Shape;234;p16"/>
          <p:cNvCxnSpPr/>
          <p:nvPr/>
        </p:nvCxnSpPr>
        <p:spPr>
          <a:xfrm>
            <a:off x="3052593" y="1225118"/>
            <a:ext cx="170001" cy="243248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5" name="Google Shape;235;p16"/>
          <p:cNvCxnSpPr/>
          <p:nvPr/>
        </p:nvCxnSpPr>
        <p:spPr>
          <a:xfrm flipH="1">
            <a:off x="1538461" y="1225118"/>
            <a:ext cx="1514132" cy="365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6" name="Google Shape;236;p16"/>
          <p:cNvSpPr txBox="1"/>
          <p:nvPr/>
        </p:nvSpPr>
        <p:spPr>
          <a:xfrm>
            <a:off x="976544" y="2041864"/>
            <a:ext cx="4152099" cy="369332"/>
          </a:xfrm>
          <a:prstGeom prst="rect">
            <a:avLst/>
          </a:prstGeom>
          <a:gradFill>
            <a:gsLst>
              <a:gs pos="0">
                <a:srgbClr val="C19E8D"/>
              </a:gs>
              <a:gs pos="50000">
                <a:srgbClr val="BC927B"/>
              </a:gs>
              <a:gs pos="100000">
                <a:srgbClr val="A97F6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Pokračovanie na Ing. na FCHPT STU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4385568" y="365125"/>
            <a:ext cx="6968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Otázky?</a:t>
            </a:r>
            <a:endParaRPr/>
          </a:p>
        </p:txBody>
      </p:sp>
      <p:pic>
        <p:nvPicPr>
          <p:cNvPr id="242" name="Google Shape;242;p17" descr="A prosecco and pug brunch is arriving in London and we&amp;#39;ll fly over just for  it | Her.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2746" y="1846325"/>
            <a:ext cx="5900720" cy="400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 flipH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658586" y="1084338"/>
            <a:ext cx="4620584" cy="58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sk-SK" sz="4800" i="1"/>
              <a:t>Čo ma čaká?</a:t>
            </a:r>
            <a:endParaRPr/>
          </a:p>
        </p:txBody>
      </p:sp>
      <p:pic>
        <p:nvPicPr>
          <p:cNvPr id="109" name="Google Shape;109;p2" descr="Terasovité ryžové polia"/>
          <p:cNvPicPr preferRelativeResize="0"/>
          <p:nvPr/>
        </p:nvPicPr>
        <p:blipFill rotWithShape="1">
          <a:blip r:embed="rId3">
            <a:alphaModFix/>
          </a:blip>
          <a:srcRect l="12516" r="3466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813708" y="2081893"/>
            <a:ext cx="42627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resp. 4 roky nudy, driny či zábavy ?</a:t>
            </a:r>
            <a:endParaRPr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605" y="238846"/>
            <a:ext cx="2639674" cy="57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009" y="3088135"/>
            <a:ext cx="4296821" cy="2380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597158" y="217896"/>
            <a:ext cx="8909180" cy="129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Spoločné nosné predmety</a:t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723900" y="1513620"/>
            <a:ext cx="106299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fundamenty o chemických a fyzikálnych javoch prebiehajúcich v procesoch chemickej a potravinárskej technológie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Anorganická chémia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Fyzika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Matematika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Materiálové bilancie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Informatika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Fyzikálna chémia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Organická chémia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Chemické a energetické inžinierstvo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Inštrumentálne metódy analýzy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19" name="Google Shape;119;p3" descr="Dog Intelligence: Smartest Breeds, IQ Tests and Training Ti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1317" y="2234214"/>
            <a:ext cx="4762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 descr="C:\pracovne\sokrates\chemistry of champag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0779" y="269422"/>
            <a:ext cx="4411260" cy="623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 descr="C:\pracovne\sokrates\preco slanina von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130" y="329130"/>
            <a:ext cx="4326798" cy="611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5370990" y="887767"/>
            <a:ext cx="1869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Môžeš sa naučiť čo všetko sa skrýva za vôňou a chuťou potravín a kozmetiky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Profilové predmety</a:t>
            </a: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435429" y="1636556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Toxikológia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znalosti o toxických látkach a o toxickom pôsobení mikroorganizmov, liekov a rastlín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435429" y="2688733"/>
            <a:ext cx="6675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Kozmetické aspekty anatómie a fyziológie kože 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–vedomosti o anatómii ľudskej kože a účinkoch ovplyvňujúcich jej dôležité funkcie</a:t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435429" y="4009731"/>
            <a:ext cx="987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Výživa človeka 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základy racionálnej výživy a zdravej životosprávy a o ich význame v prevencii chronických a civilizačných ochorení</a:t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355767" y="5138410"/>
            <a:ext cx="10496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Chémia potravín 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poznatky o chemickom zložení potravín, pričom sa naučí základné princípy chemických reakcií prebiehajúcich v potravinách počas výroby a skladovania</a:t>
            </a:r>
            <a:endParaRPr/>
          </a:p>
        </p:txBody>
      </p:sp>
      <p:pic>
        <p:nvPicPr>
          <p:cNvPr id="136" name="Google Shape;136;p5" descr="Science Lab GIFs - Get the best GIF on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571" y="210864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Profilové predmety</a:t>
            </a: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256313" y="1821960"/>
            <a:ext cx="67215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kozmetickej chémie a technológie 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informácie o kozmetických výrobkoch, ich význame a marketingu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5540326" y="4549325"/>
            <a:ext cx="675524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Bezpečnosť potravín </a:t>
            </a: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základné vedomosti o bezpečnosti potravín z pohľadu európskej legislatívy ako aj základné systémy a databázy o výstrahe bezpečnosti potravín a krmív</a:t>
            </a:r>
            <a:endParaRPr/>
          </a:p>
        </p:txBody>
      </p:sp>
      <p:pic>
        <p:nvPicPr>
          <p:cNvPr id="144" name="Google Shape;144;p6" descr="Funny Gifs : chemistry GIF - VSGIF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708" y="4160822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 descr="Obrázok, na ktorom je osoba, stena, vnútri, skupina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607" y="203677"/>
            <a:ext cx="4571999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Ďalšie zaujímavé predmety</a:t>
            </a: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k-SK"/>
              <a:t>Dotvárajú profil absolventa</a:t>
            </a:r>
            <a:endParaRPr/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2" name="Google Shape;152;p7"/>
          <p:cNvSpPr txBox="1"/>
          <p:nvPr/>
        </p:nvSpPr>
        <p:spPr>
          <a:xfrm>
            <a:off x="838200" y="3119896"/>
            <a:ext cx="865842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História a súčasnosť potravinárskeho a kozmetického priemyslu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Biológia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Informačné technológie v potravinárstve a kozmetike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všeobecnej mikrobiológie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biochémie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Potravinárske suroviny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Základy molekulovej biológie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Potravinárske technológie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Analýza potravín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Senzorická analýza potravín a kozmetiky</a:t>
            </a:r>
            <a:endParaRPr/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t="8802" b="21682"/>
          <a:stretch/>
        </p:blipFill>
        <p:spPr>
          <a:xfrm>
            <a:off x="7943494" y="221807"/>
            <a:ext cx="2631069" cy="325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/>
          </a:blip>
          <a:srcRect t="23042" r="15941" b="31392"/>
          <a:stretch/>
        </p:blipFill>
        <p:spPr>
          <a:xfrm>
            <a:off x="8337318" y="4518663"/>
            <a:ext cx="2929775" cy="211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5">
            <a:alphaModFix/>
          </a:blip>
          <a:srcRect t="15886" b="9907"/>
          <a:stretch/>
        </p:blipFill>
        <p:spPr>
          <a:xfrm>
            <a:off x="10182508" y="2674367"/>
            <a:ext cx="2099882" cy="207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1175552" y="3473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Čo by mi mali dať jednotlivé kurzy?</a:t>
            </a:r>
            <a:endParaRPr/>
          </a:p>
        </p:txBody>
      </p:sp>
      <p:pic>
        <p:nvPicPr>
          <p:cNvPr id="161" name="Google Shape;161;p8" descr="Yeah I Know GIFs - Get the best GIF on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5647" y="2050392"/>
            <a:ext cx="6529442" cy="36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465338" y="359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sk-SK"/>
              <a:t>Vedomosti</a:t>
            </a: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353522" y="1228386"/>
            <a:ext cx="11209564" cy="26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chemické zloženie potravinových matríc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pohľadu mikrozložiek a makrozložiek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základné princípy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chemických reakcií prebiehajúcich v potravinách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pozná toxické látky organického a anorganického pôvodu a vie vysvetliť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toxické pôsobenie mikroorganizmov, liekov či rastlín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vedomosti o zásadách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zdravej výživy a zdravej životosprávy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 ich význame v prevencii chronických chorôb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prehľad o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zdraviu prospešných zlúčeninách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ich najvýznamnejších zdrojoch v ľudskej strave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základné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princípy hygieny a sanitácie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vrátane hygieny výživy</a:t>
            </a:r>
            <a:endParaRPr/>
          </a:p>
        </p:txBody>
      </p:sp>
      <p:pic>
        <p:nvPicPr>
          <p:cNvPr id="168" name="Google Shape;168;p9" descr="GIF knowledge - animated GIF on GIF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8449" y="3439990"/>
            <a:ext cx="4450029" cy="33820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/>
        </p:nvSpPr>
        <p:spPr>
          <a:xfrm>
            <a:off x="353522" y="3841917"/>
            <a:ext cx="6192174" cy="260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teoretické vedomosti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bezpečnosti potravín </a:t>
            </a: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 pohľadu európskej legislatívy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ovláda základné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systémy a databázy o výstrahe bezpečnosti potravín a krmív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 základné informácie o možnostiach a hraniciach </a:t>
            </a:r>
            <a:r>
              <a:rPr lang="sk-SK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kozmetických výrobkov, o ich výrobe a marketingu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412B24"/>
      </a:dk2>
      <a:lt2>
        <a:srgbClr val="E8E2E5"/>
      </a:lt2>
      <a:accent1>
        <a:srgbClr val="81AB93"/>
      </a:accent1>
      <a:accent2>
        <a:srgbClr val="76AD77"/>
      </a:accent2>
      <a:accent3>
        <a:srgbClr val="90A87F"/>
      </a:accent3>
      <a:accent4>
        <a:srgbClr val="9DA671"/>
      </a:accent4>
      <a:accent5>
        <a:srgbClr val="AAA081"/>
      </a:accent5>
      <a:accent6>
        <a:srgbClr val="BA937F"/>
      </a:accent6>
      <a:hlink>
        <a:srgbClr val="AE699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Microsoft Office PowerPoint</Application>
  <PresentationFormat>Širokouhlá</PresentationFormat>
  <Paragraphs>118</Paragraphs>
  <Slides>17</Slides>
  <Notes>17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0" baseType="lpstr">
      <vt:lpstr>Century Gothic</vt:lpstr>
      <vt:lpstr>Arial</vt:lpstr>
      <vt:lpstr>BrushVTI</vt:lpstr>
      <vt:lpstr>POTRAVINY, VÝŽIVA, KOZMETIKA</vt:lpstr>
      <vt:lpstr>Čo ma čaká?</vt:lpstr>
      <vt:lpstr>Spoločné nosné predmety</vt:lpstr>
      <vt:lpstr>Prezentácia programu PowerPoint</vt:lpstr>
      <vt:lpstr>Profilové predmety</vt:lpstr>
      <vt:lpstr>Profilové predmety</vt:lpstr>
      <vt:lpstr>Ďalšie zaujímavé predmety</vt:lpstr>
      <vt:lpstr>Čo by mi mali dať jednotlivé kurzy?</vt:lpstr>
      <vt:lpstr>Vedomosti</vt:lpstr>
      <vt:lpstr>Zručnosti</vt:lpstr>
      <vt:lpstr>Posledný ročník – bakalárska práca</vt:lpstr>
      <vt:lpstr>Teoretická alebo experimentálna Bc?</vt:lpstr>
      <vt:lpstr>Témy Bc práce (rok 2022)</vt:lpstr>
      <vt:lpstr>Prezentácia programu PowerPoint</vt:lpstr>
      <vt:lpstr>Prezentácia programu PowerPoint</vt:lpstr>
      <vt:lpstr>Čo po úspešnom ukončení?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POTRAVINY, VÝŽIVA, KOZMETIKA</dc:title>
  <dc:creator>lucia birosova</dc:creator>
  <cp:lastModifiedBy>rehakovam</cp:lastModifiedBy>
  <cp:revision>1</cp:revision>
  <dcterms:created xsi:type="dcterms:W3CDTF">2021-09-06T19:23:39Z</dcterms:created>
  <dcterms:modified xsi:type="dcterms:W3CDTF">2022-08-22T12:37:31Z</dcterms:modified>
</cp:coreProperties>
</file>