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836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476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34903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0092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6413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Kliknite sem a upravte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057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999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01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02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32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529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940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8545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8141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Kliknutím upravte štýl predlohy nadpisu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610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843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835855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wmf"/><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D8BD1C-897C-4D89-B016-556EC9340246}"/>
              </a:ext>
            </a:extLst>
          </p:cNvPr>
          <p:cNvSpPr>
            <a:spLocks noGrp="1"/>
          </p:cNvSpPr>
          <p:nvPr>
            <p:ph type="ctrTitle"/>
          </p:nvPr>
        </p:nvSpPr>
        <p:spPr>
          <a:xfrm>
            <a:off x="890423" y="835017"/>
            <a:ext cx="3991970" cy="3215820"/>
          </a:xfrm>
        </p:spPr>
        <p:txBody>
          <a:bodyPr>
            <a:normAutofit/>
          </a:bodyPr>
          <a:lstStyle/>
          <a:p>
            <a:pPr algn="l"/>
            <a:r>
              <a:rPr lang="sk-SK" dirty="0">
                <a:latin typeface="Arial Black" panose="020B0A04020102020204" pitchFamily="34" charset="0"/>
                <a:cs typeface="Calibri" panose="020F0502020204030204" pitchFamily="34" charset="0"/>
              </a:rPr>
              <a:t>Školenie študentov</a:t>
            </a:r>
            <a:br>
              <a:rPr lang="sk-SK" dirty="0">
                <a:latin typeface="Arial Black" panose="020B0A04020102020204" pitchFamily="34" charset="0"/>
                <a:cs typeface="Calibri" panose="020F0502020204030204" pitchFamily="34" charset="0"/>
              </a:rPr>
            </a:br>
            <a:r>
              <a:rPr lang="sk-SK" dirty="0">
                <a:latin typeface="Arial Black" panose="020B0A04020102020204" pitchFamily="34" charset="0"/>
                <a:cs typeface="Calibri" panose="020F0502020204030204" pitchFamily="34" charset="0"/>
              </a:rPr>
              <a:t> </a:t>
            </a:r>
          </a:p>
        </p:txBody>
      </p:sp>
      <p:sp>
        <p:nvSpPr>
          <p:cNvPr id="3" name="Podnadpis 2">
            <a:extLst>
              <a:ext uri="{FF2B5EF4-FFF2-40B4-BE49-F238E27FC236}">
                <a16:creationId xmlns:a16="http://schemas.microsoft.com/office/drawing/2014/main" id="{2ACD6B31-657C-448D-8AC3-43E9C1850A30}"/>
              </a:ext>
            </a:extLst>
          </p:cNvPr>
          <p:cNvSpPr>
            <a:spLocks noGrp="1"/>
          </p:cNvSpPr>
          <p:nvPr>
            <p:ph type="subTitle" idx="1"/>
          </p:nvPr>
        </p:nvSpPr>
        <p:spPr>
          <a:xfrm>
            <a:off x="890423" y="4050833"/>
            <a:ext cx="5957456" cy="1990529"/>
          </a:xfrm>
        </p:spPr>
        <p:txBody>
          <a:bodyPr>
            <a:noAutofit/>
          </a:bodyPr>
          <a:lstStyle/>
          <a:p>
            <a:pPr marL="285750" indent="-285750" algn="l">
              <a:buFont typeface="Arial" panose="020B0604020202020204" pitchFamily="34" charset="0"/>
              <a:buChar char="•"/>
            </a:pPr>
            <a:r>
              <a:rPr lang="sk-SK" sz="2400" b="1" dirty="0">
                <a:solidFill>
                  <a:srgbClr val="FF0000"/>
                </a:solidFill>
                <a:latin typeface="Arial Black" panose="020B0A04020102020204" pitchFamily="34" charset="0"/>
              </a:rPr>
              <a:t>Bezpečnosť a ochrana zdravia pri práci -BOZP</a:t>
            </a:r>
          </a:p>
          <a:p>
            <a:pPr marL="285750" indent="-285750" algn="l">
              <a:buFont typeface="Arial" panose="020B0604020202020204" pitchFamily="34" charset="0"/>
              <a:buChar char="•"/>
            </a:pPr>
            <a:endParaRPr lang="sk-SK" sz="2400" b="1" dirty="0">
              <a:solidFill>
                <a:srgbClr val="FF0000"/>
              </a:solidFill>
              <a:latin typeface="Arial Black" panose="020B0A04020102020204" pitchFamily="34" charset="0"/>
            </a:endParaRPr>
          </a:p>
          <a:p>
            <a:pPr marL="285750" indent="-285750" algn="l">
              <a:buFont typeface="Arial" panose="020B0604020202020204" pitchFamily="34" charset="0"/>
              <a:buChar char="•"/>
            </a:pPr>
            <a:r>
              <a:rPr lang="sk-SK" sz="2400" b="1" dirty="0">
                <a:solidFill>
                  <a:srgbClr val="FF0000"/>
                </a:solidFill>
                <a:latin typeface="Arial Black" panose="020B0A04020102020204" pitchFamily="34" charset="0"/>
              </a:rPr>
              <a:t>Ochrana pred požiarmi - OPP </a:t>
            </a:r>
          </a:p>
        </p:txBody>
      </p:sp>
      <p:pic>
        <p:nvPicPr>
          <p:cNvPr id="4" name="Picture 2" descr="Logo Profis hlavička">
            <a:extLst>
              <a:ext uri="{FF2B5EF4-FFF2-40B4-BE49-F238E27FC236}">
                <a16:creationId xmlns:a16="http://schemas.microsoft.com/office/drawing/2014/main" id="{B4660DF6-4FE6-4B75-949B-C21A6C87154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20782" y="5708746"/>
            <a:ext cx="3765692" cy="3326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ok 5">
            <a:extLst>
              <a:ext uri="{FF2B5EF4-FFF2-40B4-BE49-F238E27FC236}">
                <a16:creationId xmlns:a16="http://schemas.microsoft.com/office/drawing/2014/main" id="{8ECEFCA5-1D14-45E1-BBBB-4D47DF59C3C7}"/>
              </a:ext>
            </a:extLst>
          </p:cNvPr>
          <p:cNvPicPr>
            <a:picLocks noChangeAspect="1"/>
          </p:cNvPicPr>
          <p:nvPr/>
        </p:nvPicPr>
        <p:blipFill>
          <a:blip r:embed="rId3"/>
          <a:stretch>
            <a:fillRect/>
          </a:stretch>
        </p:blipFill>
        <p:spPr>
          <a:xfrm>
            <a:off x="4729018" y="0"/>
            <a:ext cx="6705176" cy="4127383"/>
          </a:xfrm>
          <a:prstGeom prst="rect">
            <a:avLst/>
          </a:prstGeom>
        </p:spPr>
      </p:pic>
    </p:spTree>
    <p:extLst>
      <p:ext uri="{BB962C8B-B14F-4D97-AF65-F5344CB8AC3E}">
        <p14:creationId xmlns:p14="http://schemas.microsoft.com/office/powerpoint/2010/main" val="25298645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6007A-8012-438E-8085-DBF354C52D0D}"/>
              </a:ext>
            </a:extLst>
          </p:cNvPr>
          <p:cNvSpPr>
            <a:spLocks noGrp="1"/>
          </p:cNvSpPr>
          <p:nvPr>
            <p:ph type="title"/>
          </p:nvPr>
        </p:nvSpPr>
        <p:spPr>
          <a:xfrm>
            <a:off x="1278475" y="280989"/>
            <a:ext cx="8911687" cy="947515"/>
          </a:xfrm>
        </p:spPr>
        <p:txBody>
          <a:bodyPr>
            <a:normAutofit fontScale="90000"/>
          </a:bodyPr>
          <a:lstStyle/>
          <a:p>
            <a:r>
              <a:rPr lang="sk-SK" b="1" dirty="0">
                <a:solidFill>
                  <a:srgbClr val="FF0000"/>
                </a:solidFill>
                <a:latin typeface="Arial Black" panose="020B0A04020102020204" pitchFamily="34" charset="0"/>
              </a:rPr>
              <a:t>Bezpečnosť a ochrana zdravia pri práci</a:t>
            </a:r>
            <a:br>
              <a:rPr lang="sk-SK" b="1" dirty="0">
                <a:solidFill>
                  <a:srgbClr val="FF0000"/>
                </a:solidFill>
              </a:rPr>
            </a:br>
            <a:r>
              <a:rPr lang="sk-SK" sz="2000" b="1" dirty="0">
                <a:solidFill>
                  <a:srgbClr val="FF0000"/>
                </a:solidFill>
              </a:rPr>
              <a:t>Základné zásady BOZP </a:t>
            </a:r>
            <a:br>
              <a:rPr lang="sk-SK" b="1" dirty="0">
                <a:solidFill>
                  <a:schemeClr val="accent1"/>
                </a:solidFill>
              </a:rPr>
            </a:br>
            <a:endParaRPr lang="sk-SK" b="1" dirty="0">
              <a:solidFill>
                <a:schemeClr val="accent1"/>
              </a:solidFill>
            </a:endParaRPr>
          </a:p>
        </p:txBody>
      </p:sp>
      <p:sp>
        <p:nvSpPr>
          <p:cNvPr id="3" name="Zástupný objekt pre obsah 2">
            <a:extLst>
              <a:ext uri="{FF2B5EF4-FFF2-40B4-BE49-F238E27FC236}">
                <a16:creationId xmlns:a16="http://schemas.microsoft.com/office/drawing/2014/main" id="{3BA4EC0D-8B73-41A3-9092-23D2E596006A}"/>
              </a:ext>
            </a:extLst>
          </p:cNvPr>
          <p:cNvSpPr>
            <a:spLocks noGrp="1"/>
          </p:cNvSpPr>
          <p:nvPr>
            <p:ph idx="1"/>
          </p:nvPr>
        </p:nvSpPr>
        <p:spPr>
          <a:xfrm>
            <a:off x="874712" y="1571625"/>
            <a:ext cx="8915400" cy="4495801"/>
          </a:xfrm>
        </p:spPr>
        <p:txBody>
          <a:bodyPr>
            <a:normAutofit fontScale="85000" lnSpcReduction="20000"/>
          </a:bodyPr>
          <a:lstStyle/>
          <a:p>
            <a:r>
              <a:rPr lang="sk-SK" b="1" dirty="0"/>
              <a:t>Dodržiavať pokyny a nariadenia pedagóga /iného zamestnanca na zaistenie BOZP -  pracovné postupy, zásady bezpečnostného správania sa na pracovisku.</a:t>
            </a:r>
          </a:p>
          <a:p>
            <a:r>
              <a:rPr lang="sk-SK" b="1" dirty="0"/>
              <a:t>Dodržiavať zásady bezpečnej práce na pracovných prostriedkoch (elektrické zariadenia, nástroje a pod.).</a:t>
            </a:r>
          </a:p>
          <a:p>
            <a:r>
              <a:rPr lang="sk-SK" b="1" dirty="0"/>
              <a:t>Dodržiavať zákaz požívania alkoholických nápojov, omamných látok a psychotropných látok.</a:t>
            </a:r>
          </a:p>
          <a:p>
            <a:r>
              <a:rPr lang="sk-SK" b="1" dirty="0"/>
              <a:t>Dodržiavať zákaz fajčenia vo všetkých vnútorných aj vonkajších priestoroch okrem vyhradených a označených  miest </a:t>
            </a:r>
          </a:p>
          <a:p>
            <a:r>
              <a:rPr lang="sk-SK" b="1" dirty="0"/>
              <a:t>Rešpektovať a dodržiavať bezpečnostné a zdravotné značenie ( </a:t>
            </a:r>
            <a:r>
              <a:rPr lang="sk-SK" b="1" dirty="0" err="1"/>
              <a:t>zákazové</a:t>
            </a:r>
            <a:r>
              <a:rPr lang="sk-SK" b="1" dirty="0"/>
              <a:t>, výstražné, príkazové, značky pre núdzový východ, únikové cesty , požiarne značky    </a:t>
            </a:r>
          </a:p>
          <a:p>
            <a:r>
              <a:rPr lang="sk-SK" b="1" dirty="0"/>
              <a:t>Oznámiť bez zbytočného odkladu príslušnému pedagógovi všetky nedostatky !!!</a:t>
            </a:r>
          </a:p>
          <a:p>
            <a:pPr marL="0" indent="0">
              <a:buNone/>
            </a:pPr>
            <a:endParaRPr lang="sk-SK" b="1" dirty="0"/>
          </a:p>
          <a:p>
            <a:pPr marL="0" indent="0">
              <a:buNone/>
            </a:pPr>
            <a:r>
              <a:rPr lang="sk-SK" b="1" dirty="0"/>
              <a:t>Zakázané činnosti:</a:t>
            </a:r>
          </a:p>
          <a:p>
            <a:r>
              <a:rPr lang="sk-SK" b="1" dirty="0"/>
              <a:t> zasahovať do vnútorných častí akéhokoľvek pracovného prostriedku v zapnutom aj vo vypnutom stave.</a:t>
            </a:r>
          </a:p>
          <a:p>
            <a:r>
              <a:rPr lang="sk-SK" b="1" dirty="0"/>
              <a:t>Pracovať na nekrytých častiach el. prostriedku, opravovať poškodený prostriedok.</a:t>
            </a:r>
          </a:p>
          <a:p>
            <a:r>
              <a:rPr lang="sk-SK" b="1" dirty="0"/>
              <a:t>Používať el. spotrebiče pre iné účely, než pre ktoré sú určené.</a:t>
            </a:r>
          </a:p>
          <a:p>
            <a:pPr marL="0" indent="0">
              <a:buNone/>
            </a:pPr>
            <a:endParaRPr lang="sk-SK" dirty="0"/>
          </a:p>
          <a:p>
            <a:endParaRPr lang="sk-SK" dirty="0"/>
          </a:p>
          <a:p>
            <a:endParaRPr lang="sk-SK" dirty="0"/>
          </a:p>
        </p:txBody>
      </p:sp>
      <p:pic>
        <p:nvPicPr>
          <p:cNvPr id="4" name="Picture 2" descr="Logo Profis hlavička">
            <a:extLst>
              <a:ext uri="{FF2B5EF4-FFF2-40B4-BE49-F238E27FC236}">
                <a16:creationId xmlns:a16="http://schemas.microsoft.com/office/drawing/2014/main" id="{1C43EEFD-4C6C-4D81-B144-CE5A6BEA23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4049" y="6219824"/>
            <a:ext cx="450056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5383654"/>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C6CBA3-548C-4BE0-9F0B-7874821262A6}"/>
              </a:ext>
            </a:extLst>
          </p:cNvPr>
          <p:cNvSpPr>
            <a:spLocks noGrp="1"/>
          </p:cNvSpPr>
          <p:nvPr>
            <p:ph type="title"/>
          </p:nvPr>
        </p:nvSpPr>
        <p:spPr>
          <a:xfrm>
            <a:off x="-141816" y="445517"/>
            <a:ext cx="8596668" cy="1320800"/>
          </a:xfrm>
        </p:spPr>
        <p:txBody>
          <a:bodyPr>
            <a:normAutofit/>
          </a:bodyPr>
          <a:lstStyle/>
          <a:p>
            <a:pPr algn="ctr"/>
            <a:r>
              <a:rPr lang="sk-SK" sz="2800" b="1" dirty="0">
                <a:solidFill>
                  <a:srgbClr val="FF0000"/>
                </a:solidFill>
                <a:latin typeface="Arial Black" panose="020B0A04020102020204" pitchFamily="34" charset="0"/>
              </a:rPr>
              <a:t>Školský úraz -</a:t>
            </a:r>
            <a:br>
              <a:rPr lang="sk-SK" sz="2800" b="1" dirty="0">
                <a:solidFill>
                  <a:srgbClr val="FF0000"/>
                </a:solidFill>
                <a:latin typeface="Arial Black" panose="020B0A04020102020204" pitchFamily="34" charset="0"/>
              </a:rPr>
            </a:br>
            <a:r>
              <a:rPr lang="sk-SK" sz="2800" b="1" dirty="0">
                <a:solidFill>
                  <a:srgbClr val="FF0000"/>
                </a:solidFill>
                <a:latin typeface="Arial Black" panose="020B0A04020102020204" pitchFamily="34" charset="0"/>
              </a:rPr>
              <a:t>hlásenie o jeho vzniku</a:t>
            </a:r>
          </a:p>
        </p:txBody>
      </p:sp>
      <p:sp>
        <p:nvSpPr>
          <p:cNvPr id="3" name="Zástupný objekt pre obsah 2">
            <a:extLst>
              <a:ext uri="{FF2B5EF4-FFF2-40B4-BE49-F238E27FC236}">
                <a16:creationId xmlns:a16="http://schemas.microsoft.com/office/drawing/2014/main" id="{CC4F12B3-13CB-4176-A429-8B9C4A9476A2}"/>
              </a:ext>
            </a:extLst>
          </p:cNvPr>
          <p:cNvSpPr>
            <a:spLocks noGrp="1"/>
          </p:cNvSpPr>
          <p:nvPr>
            <p:ph idx="1"/>
          </p:nvPr>
        </p:nvSpPr>
        <p:spPr>
          <a:xfrm>
            <a:off x="588962" y="1721621"/>
            <a:ext cx="8915400" cy="4180076"/>
          </a:xfrm>
        </p:spPr>
        <p:txBody>
          <a:bodyPr>
            <a:normAutofit fontScale="92500" lnSpcReduction="20000"/>
          </a:bodyPr>
          <a:lstStyle/>
          <a:p>
            <a:r>
              <a:rPr lang="sk-SK" b="1" u="sng" dirty="0"/>
              <a:t>Registrovaný školský úraz , </a:t>
            </a:r>
            <a:r>
              <a:rPr lang="sk-SK" b="1" dirty="0"/>
              <a:t>ktorý sa stane  : </a:t>
            </a:r>
          </a:p>
          <a:p>
            <a:r>
              <a:rPr lang="sk-SK" b="1" dirty="0"/>
              <a:t>- pri výchovno-vzdelávacej činnosti alebo nepovinnej činnosti organizovanej fakultou, alebo v priamej súvislosti s ňou.                                                             - - pri činnostiach, ktoré nie sú uvedené v prvom bode, ak ich študent vykonal na príkaz alebo so súhlasom pedagogického zamestnanca.</a:t>
            </a:r>
          </a:p>
          <a:p>
            <a:r>
              <a:rPr lang="sk-SK" b="1" dirty="0"/>
              <a:t>Registrovaným školským úrazom nie je úraz študenta, ktorý sa stal pri praktickom vyučovaní, odbornej praxi vykonávanej u právnickej osoby alebo fyzickej osoby – podnikateľa na základe dohody, brigády alebo inej činnosti.</a:t>
            </a:r>
          </a:p>
          <a:p>
            <a:r>
              <a:rPr lang="sk-SK" b="1" u="sng" dirty="0"/>
              <a:t>Neregistrovaný školský úraz </a:t>
            </a:r>
            <a:r>
              <a:rPr lang="sk-SK" b="1" dirty="0"/>
              <a:t>je úraz, ktorý je dôvodom neprítomnosti študenta na výučbe na základe stanoviska ošetrujúceho lekára trvajúcej menej ako 4 dni.</a:t>
            </a:r>
          </a:p>
          <a:p>
            <a:r>
              <a:rPr lang="sk-SK" b="1" u="sng" dirty="0"/>
              <a:t>Nebezpečná udalosť </a:t>
            </a:r>
            <a:r>
              <a:rPr lang="sk-SK" b="1" dirty="0"/>
              <a:t>je udalosť, pri ktorej bola ohrozená bezpečnosť alebo zdravie študenta, ale nedošlo k poškodeniu jeho zdravia.</a:t>
            </a:r>
          </a:p>
          <a:p>
            <a:r>
              <a:rPr lang="sk-SK" b="1" u="sng" dirty="0"/>
              <a:t>Závažný pracovný úraz </a:t>
            </a:r>
            <a:r>
              <a:rPr lang="sk-SK" b="1" dirty="0"/>
              <a:t>– smrť, ktorá nastala následkom úrazu alebo ťažká ujma na zdraví.</a:t>
            </a:r>
          </a:p>
          <a:p>
            <a:r>
              <a:rPr lang="sk-SK" b="1" dirty="0">
                <a:highlight>
                  <a:srgbClr val="FFFF00"/>
                </a:highlight>
                <a:latin typeface="Arial Black" panose="020B0A04020102020204" pitchFamily="34" charset="0"/>
              </a:rPr>
              <a:t>Študent je povinný oznámiť vznik úrazu/nebezpečnej udalosti pedagógovi !</a:t>
            </a:r>
          </a:p>
        </p:txBody>
      </p:sp>
      <p:pic>
        <p:nvPicPr>
          <p:cNvPr id="4" name="Picture 2" descr="Logo Profis hlavička">
            <a:extLst>
              <a:ext uri="{FF2B5EF4-FFF2-40B4-BE49-F238E27FC236}">
                <a16:creationId xmlns:a16="http://schemas.microsoft.com/office/drawing/2014/main" id="{F757AFCC-8BD3-4D87-B640-B9D8881B0A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4049" y="6055296"/>
            <a:ext cx="450056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696710"/>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E696CF-D5DF-4EF7-B2A4-3060095D9366}"/>
              </a:ext>
            </a:extLst>
          </p:cNvPr>
          <p:cNvSpPr>
            <a:spLocks noGrp="1"/>
          </p:cNvSpPr>
          <p:nvPr>
            <p:ph type="title"/>
          </p:nvPr>
        </p:nvSpPr>
        <p:spPr>
          <a:xfrm>
            <a:off x="677334" y="609600"/>
            <a:ext cx="8596668" cy="1320800"/>
          </a:xfrm>
        </p:spPr>
        <p:txBody>
          <a:bodyPr>
            <a:normAutofit/>
          </a:bodyPr>
          <a:lstStyle/>
          <a:p>
            <a:pPr algn="ctr"/>
            <a:r>
              <a:rPr lang="sk-SK" b="1" dirty="0">
                <a:solidFill>
                  <a:srgbClr val="FF0000"/>
                </a:solidFill>
                <a:latin typeface="Arial Black" panose="020B0A04020102020204" pitchFamily="34" charset="0"/>
              </a:rPr>
              <a:t>Ochrana pred požiarmi</a:t>
            </a:r>
            <a:br>
              <a:rPr lang="sk-SK" b="1" dirty="0">
                <a:solidFill>
                  <a:srgbClr val="FF0000"/>
                </a:solidFill>
              </a:rPr>
            </a:br>
            <a:r>
              <a:rPr lang="sk-SK" sz="2800" b="1" dirty="0">
                <a:solidFill>
                  <a:srgbClr val="FF0000"/>
                </a:solidFill>
              </a:rPr>
              <a:t>Všeobecné požiadavky ochrany pred požiarmi  </a:t>
            </a:r>
            <a:endParaRPr lang="sk-SK" b="1" dirty="0">
              <a:solidFill>
                <a:srgbClr val="FF0000"/>
              </a:solidFill>
            </a:endParaRPr>
          </a:p>
        </p:txBody>
      </p:sp>
      <p:sp>
        <p:nvSpPr>
          <p:cNvPr id="3" name="Zástupný objekt pre obsah 2">
            <a:extLst>
              <a:ext uri="{FF2B5EF4-FFF2-40B4-BE49-F238E27FC236}">
                <a16:creationId xmlns:a16="http://schemas.microsoft.com/office/drawing/2014/main" id="{F80335A6-4B3C-4359-9742-2B17B98D2CFA}"/>
              </a:ext>
            </a:extLst>
          </p:cNvPr>
          <p:cNvSpPr>
            <a:spLocks noGrp="1"/>
          </p:cNvSpPr>
          <p:nvPr>
            <p:ph idx="1"/>
          </p:nvPr>
        </p:nvSpPr>
        <p:spPr>
          <a:xfrm>
            <a:off x="1365363" y="1850571"/>
            <a:ext cx="7908639" cy="4397829"/>
          </a:xfrm>
        </p:spPr>
        <p:txBody>
          <a:bodyPr>
            <a:normAutofit fontScale="85000" lnSpcReduction="20000"/>
          </a:bodyPr>
          <a:lstStyle/>
          <a:p>
            <a:r>
              <a:rPr lang="sk-SK" b="1" dirty="0">
                <a:solidFill>
                  <a:schemeClr val="accent1"/>
                </a:solidFill>
              </a:rPr>
              <a:t>Povinnosti</a:t>
            </a:r>
            <a:r>
              <a:rPr lang="sk-SK" b="1" dirty="0"/>
              <a:t>: 	- konať tak, aby nedošlo k požiaru</a:t>
            </a:r>
          </a:p>
          <a:p>
            <a:pPr marL="0" indent="0">
              <a:buNone/>
            </a:pPr>
            <a:r>
              <a:rPr lang="sk-SK" b="1" dirty="0"/>
              <a:t>				- dodržiavať vyznačené zákazy, plniť príkazy a pokyny 									          týkajúce sa OPP</a:t>
            </a:r>
          </a:p>
          <a:p>
            <a:pPr marL="0" indent="0">
              <a:buNone/>
            </a:pPr>
            <a:r>
              <a:rPr lang="sk-SK" b="1" dirty="0"/>
              <a:t>				- oznámiť bez zbytočného odkladu vznik zadymenia 									           priestoru ale aj požiaru na ohlasovňu požiarov alebo 									           pedagógovi</a:t>
            </a:r>
          </a:p>
          <a:p>
            <a:pPr marL="0" indent="0">
              <a:buNone/>
            </a:pPr>
            <a:r>
              <a:rPr lang="sk-SK" b="1" dirty="0"/>
              <a:t>				- podľa možnosti a schopnosti zúčastňovať sa na 										          hlásení požiaru.</a:t>
            </a:r>
          </a:p>
          <a:p>
            <a:r>
              <a:rPr lang="sk-SK" b="1" dirty="0">
                <a:solidFill>
                  <a:schemeClr val="accent1"/>
                </a:solidFill>
              </a:rPr>
              <a:t> zakázané je:</a:t>
            </a:r>
            <a:r>
              <a:rPr lang="sk-SK" b="1" dirty="0"/>
              <a:t>	-	Zapálené horáky kahanov v chemickom laboratóriu nie je dovolené nechať horieť bez dozoru    a pokiaľ sa tieto nepoužívajú, musia byť horáky uhasené 			</a:t>
            </a:r>
          </a:p>
          <a:p>
            <a:pPr marL="0" indent="0">
              <a:buNone/>
            </a:pPr>
            <a:r>
              <a:rPr lang="sk-SK" b="1" dirty="0"/>
              <a:t>                                -fajčiť alebo používať otvorený plameň,</a:t>
            </a:r>
          </a:p>
          <a:p>
            <a:pPr marL="0" indent="0">
              <a:buNone/>
            </a:pPr>
            <a:r>
              <a:rPr lang="sk-SK" b="1" dirty="0"/>
              <a:t>				-poškodzovať alebo zneužívať hasiace prístroje/hydranty</a:t>
            </a:r>
          </a:p>
          <a:p>
            <a:pPr marL="0" indent="0">
              <a:buNone/>
            </a:pPr>
            <a:r>
              <a:rPr lang="sk-SK" b="1" dirty="0"/>
              <a:t>				-vyvolať bezdôvodne požiarny poplach,</a:t>
            </a:r>
          </a:p>
          <a:p>
            <a:pPr marL="0" indent="0">
              <a:buNone/>
            </a:pPr>
            <a:r>
              <a:rPr lang="sk-SK" b="1" dirty="0"/>
              <a:t>				-používať poškodené spotrebiče,</a:t>
            </a:r>
          </a:p>
          <a:p>
            <a:pPr marL="0" indent="0">
              <a:buNone/>
            </a:pPr>
            <a:r>
              <a:rPr lang="sk-SK" b="1" dirty="0"/>
              <a:t>				-používať sviečky a iné svietidlá s otvoreným plameňom.</a:t>
            </a:r>
          </a:p>
        </p:txBody>
      </p:sp>
      <p:pic>
        <p:nvPicPr>
          <p:cNvPr id="4" name="Picture 2" descr="Logo Profis hlavička">
            <a:extLst>
              <a:ext uri="{FF2B5EF4-FFF2-40B4-BE49-F238E27FC236}">
                <a16:creationId xmlns:a16="http://schemas.microsoft.com/office/drawing/2014/main" id="{B261A620-8AB8-4CED-98EF-5183D4E1AF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4049" y="6352834"/>
            <a:ext cx="450056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ok 7">
            <a:extLst>
              <a:ext uri="{FF2B5EF4-FFF2-40B4-BE49-F238E27FC236}">
                <a16:creationId xmlns:a16="http://schemas.microsoft.com/office/drawing/2014/main" id="{50948F8F-71C1-43D2-8A90-851E25F3CC98}"/>
              </a:ext>
            </a:extLst>
          </p:cNvPr>
          <p:cNvPicPr>
            <a:picLocks noChangeAspect="1"/>
          </p:cNvPicPr>
          <p:nvPr/>
        </p:nvPicPr>
        <p:blipFill>
          <a:blip r:embed="rId3"/>
          <a:stretch>
            <a:fillRect/>
          </a:stretch>
        </p:blipFill>
        <p:spPr>
          <a:xfrm>
            <a:off x="9614346" y="147979"/>
            <a:ext cx="2424581" cy="3597305"/>
          </a:xfrm>
          <a:prstGeom prst="rect">
            <a:avLst/>
          </a:prstGeom>
        </p:spPr>
      </p:pic>
    </p:spTree>
    <p:extLst>
      <p:ext uri="{BB962C8B-B14F-4D97-AF65-F5344CB8AC3E}">
        <p14:creationId xmlns:p14="http://schemas.microsoft.com/office/powerpoint/2010/main" val="3555899385"/>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Shape 2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2" descr="Logo Profis hlavička">
            <a:extLst>
              <a:ext uri="{FF2B5EF4-FFF2-40B4-BE49-F238E27FC236}">
                <a16:creationId xmlns:a16="http://schemas.microsoft.com/office/drawing/2014/main" id="{DA214AB9-F4C1-4868-ABE8-95F2B1280B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96696" y="6133041"/>
            <a:ext cx="3856774" cy="3406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ástupný objekt pre obsah 2">
            <a:extLst>
              <a:ext uri="{FF2B5EF4-FFF2-40B4-BE49-F238E27FC236}">
                <a16:creationId xmlns:a16="http://schemas.microsoft.com/office/drawing/2014/main" id="{0E3F2F6B-5E0F-4EFE-8E70-2E59E80A4C38}"/>
              </a:ext>
            </a:extLst>
          </p:cNvPr>
          <p:cNvSpPr>
            <a:spLocks noGrp="1"/>
          </p:cNvSpPr>
          <p:nvPr>
            <p:ph idx="1"/>
          </p:nvPr>
        </p:nvSpPr>
        <p:spPr>
          <a:xfrm>
            <a:off x="5377549" y="325841"/>
            <a:ext cx="6594935" cy="5798733"/>
          </a:xfrm>
        </p:spPr>
        <p:txBody>
          <a:bodyPr anchor="t">
            <a:normAutofit/>
          </a:bodyPr>
          <a:lstStyle/>
          <a:p>
            <a:pPr marL="0" indent="0">
              <a:lnSpc>
                <a:spcPct val="90000"/>
              </a:lnSpc>
              <a:buNone/>
            </a:pPr>
            <a:r>
              <a:rPr lang="sk-SK" sz="2400" b="1" u="sng" dirty="0">
                <a:solidFill>
                  <a:srgbClr val="FFFFFF"/>
                </a:solidFill>
              </a:rPr>
              <a:t>Požiarne poplachové smernice</a:t>
            </a:r>
            <a:r>
              <a:rPr lang="sk-SK" sz="1600" b="1" u="sng" dirty="0">
                <a:solidFill>
                  <a:srgbClr val="FFFFFF"/>
                </a:solidFill>
              </a:rPr>
              <a:t>  </a:t>
            </a:r>
            <a:r>
              <a:rPr lang="sk-SK" sz="1600" b="1" dirty="0">
                <a:solidFill>
                  <a:srgbClr val="FFFFFF"/>
                </a:solidFill>
              </a:rPr>
              <a:t>vymedzujú povinnosti študentov v prípade vzniku požiaru. </a:t>
            </a:r>
          </a:p>
          <a:p>
            <a:pPr marL="0" indent="0">
              <a:lnSpc>
                <a:spcPct val="90000"/>
              </a:lnSpc>
              <a:buNone/>
            </a:pPr>
            <a:r>
              <a:rPr lang="sk-SK" sz="2400" b="1" u="sng" dirty="0">
                <a:solidFill>
                  <a:srgbClr val="FFFFFF"/>
                </a:solidFill>
              </a:rPr>
              <a:t>Požiarny evakuačný plán </a:t>
            </a:r>
            <a:r>
              <a:rPr lang="sk-SK" sz="1600" b="1" dirty="0">
                <a:solidFill>
                  <a:srgbClr val="FFFFFF"/>
                </a:solidFill>
              </a:rPr>
              <a:t>-Organizáciu evakuácie osôb z objektov zasiahnutých alebo ohrozených požiarom upravuje</a:t>
            </a:r>
          </a:p>
          <a:p>
            <a:pPr marL="0" indent="0">
              <a:lnSpc>
                <a:spcPct val="90000"/>
              </a:lnSpc>
              <a:buNone/>
            </a:pPr>
            <a:r>
              <a:rPr lang="sk-SK" sz="1600" b="1" dirty="0">
                <a:solidFill>
                  <a:srgbClr val="FFFFFF"/>
                </a:solidFill>
              </a:rPr>
              <a:t>Vzniknutý požiar sa ohlasuje telefonicky alebo osobne na ohlasovňu požiarov !! </a:t>
            </a:r>
          </a:p>
          <a:p>
            <a:pPr marL="0" indent="0" algn="ctr">
              <a:lnSpc>
                <a:spcPct val="90000"/>
              </a:lnSpc>
              <a:buNone/>
            </a:pPr>
            <a:r>
              <a:rPr lang="sk-SK" sz="2800" b="1" dirty="0">
                <a:solidFill>
                  <a:srgbClr val="FFFFFF"/>
                </a:solidFill>
              </a:rPr>
              <a:t>Hasiace prístroje </a:t>
            </a:r>
          </a:p>
          <a:p>
            <a:pPr>
              <a:lnSpc>
                <a:spcPct val="90000"/>
              </a:lnSpc>
            </a:pPr>
            <a:r>
              <a:rPr lang="sk-SK" sz="1600" b="1" i="1" u="sng" dirty="0">
                <a:solidFill>
                  <a:srgbClr val="FFFFFF"/>
                </a:solidFill>
              </a:rPr>
              <a:t>Práškový hasiaci prístr</a:t>
            </a:r>
            <a:r>
              <a:rPr lang="sk-SK" sz="1600" b="1" i="1" dirty="0">
                <a:solidFill>
                  <a:srgbClr val="FFFFFF"/>
                </a:solidFill>
              </a:rPr>
              <a:t>oj </a:t>
            </a:r>
            <a:r>
              <a:rPr lang="sk-SK" sz="1600" b="1" dirty="0">
                <a:solidFill>
                  <a:srgbClr val="FFFFFF"/>
                </a:solidFill>
              </a:rPr>
              <a:t>– používa sa na hasenie pevných, kvapalných ,plynných látok aj elektrických zariadení pod napätím.</a:t>
            </a:r>
          </a:p>
          <a:p>
            <a:pPr>
              <a:lnSpc>
                <a:spcPct val="90000"/>
              </a:lnSpc>
            </a:pPr>
            <a:r>
              <a:rPr lang="sk-SK" sz="1600" b="1" i="1" u="sng" dirty="0">
                <a:solidFill>
                  <a:srgbClr val="FFFFFF"/>
                </a:solidFill>
              </a:rPr>
              <a:t>Snehový hasiaci prístroj </a:t>
            </a:r>
            <a:r>
              <a:rPr lang="sk-SK" sz="1600" b="1" dirty="0">
                <a:solidFill>
                  <a:srgbClr val="FFFFFF"/>
                </a:solidFill>
              </a:rPr>
              <a:t>– používa sa na hasenie požiarov  </a:t>
            </a:r>
            <a:r>
              <a:rPr lang="sk-SK" sz="1600" b="1" dirty="0" err="1">
                <a:solidFill>
                  <a:srgbClr val="FFFFFF"/>
                </a:solidFill>
              </a:rPr>
              <a:t>kvapalných,plyných</a:t>
            </a:r>
            <a:r>
              <a:rPr lang="sk-SK" sz="1600" b="1" dirty="0">
                <a:solidFill>
                  <a:srgbClr val="FFFFFF"/>
                </a:solidFill>
              </a:rPr>
              <a:t> látok  a elektrických zariadení všetkých druhov aj pod napätím.</a:t>
            </a:r>
          </a:p>
          <a:p>
            <a:pPr>
              <a:lnSpc>
                <a:spcPct val="90000"/>
              </a:lnSpc>
            </a:pPr>
            <a:r>
              <a:rPr lang="sk-SK" sz="1600" b="1" dirty="0">
                <a:solidFill>
                  <a:srgbClr val="FFFFFF"/>
                </a:solidFill>
              </a:rPr>
              <a:t>Vodou z hydrantu sa nesmú hasiť elektrické zariadenia pod napätím elektrického prúdu.</a:t>
            </a:r>
          </a:p>
          <a:p>
            <a:pPr>
              <a:lnSpc>
                <a:spcPct val="90000"/>
              </a:lnSpc>
            </a:pPr>
            <a:r>
              <a:rPr lang="sk-SK" sz="1600" b="1" dirty="0">
                <a:solidFill>
                  <a:srgbClr val="FFFFFF"/>
                </a:solidFill>
              </a:rPr>
              <a:t>Hlavné vypínače elektrických zariadení a uzáverov vody a plynu sú označené bezpečnostným označením: Vypínač, pozor elektrické zariadenie, nehas vodou ani penovými prístrojmi. </a:t>
            </a:r>
          </a:p>
          <a:p>
            <a:pPr>
              <a:lnSpc>
                <a:spcPct val="90000"/>
              </a:lnSpc>
            </a:pPr>
            <a:endParaRPr lang="sk-SK" sz="1600" dirty="0">
              <a:solidFill>
                <a:srgbClr val="FFFFFF"/>
              </a:solidFill>
            </a:endParaRPr>
          </a:p>
          <a:p>
            <a:pPr>
              <a:lnSpc>
                <a:spcPct val="90000"/>
              </a:lnSpc>
              <a:buAutoNum type="arabicPeriod"/>
            </a:pPr>
            <a:endParaRPr lang="sk-SK" sz="1000" dirty="0">
              <a:solidFill>
                <a:srgbClr val="FFFFFF"/>
              </a:solidFill>
            </a:endParaRPr>
          </a:p>
          <a:p>
            <a:pPr>
              <a:lnSpc>
                <a:spcPct val="90000"/>
              </a:lnSpc>
              <a:buAutoNum type="arabicPeriod"/>
            </a:pPr>
            <a:endParaRPr lang="sk-SK" sz="1000" dirty="0">
              <a:solidFill>
                <a:srgbClr val="FFFFFF"/>
              </a:solidFill>
            </a:endParaRPr>
          </a:p>
          <a:p>
            <a:pPr>
              <a:lnSpc>
                <a:spcPct val="90000"/>
              </a:lnSpc>
            </a:pPr>
            <a:endParaRPr lang="sk-SK" sz="1000" dirty="0">
              <a:solidFill>
                <a:srgbClr val="FFFFFF"/>
              </a:solidFill>
            </a:endParaRPr>
          </a:p>
        </p:txBody>
      </p:sp>
      <p:pic>
        <p:nvPicPr>
          <p:cNvPr id="8" name="Obrázok 7" descr="Obrázok, na ktorom je vnútri, hasiaci prístroj, objekt, fľaša&#10;&#10;Automaticky generovaný popis">
            <a:extLst>
              <a:ext uri="{FF2B5EF4-FFF2-40B4-BE49-F238E27FC236}">
                <a16:creationId xmlns:a16="http://schemas.microsoft.com/office/drawing/2014/main" id="{1D4558BE-7AD0-4EB1-8FF8-919BF58D788D}"/>
              </a:ext>
            </a:extLst>
          </p:cNvPr>
          <p:cNvPicPr>
            <a:picLocks noChangeAspect="1"/>
          </p:cNvPicPr>
          <p:nvPr/>
        </p:nvPicPr>
        <p:blipFill>
          <a:blip r:embed="rId3"/>
          <a:stretch>
            <a:fillRect/>
          </a:stretch>
        </p:blipFill>
        <p:spPr>
          <a:xfrm>
            <a:off x="0" y="2436294"/>
            <a:ext cx="3016343" cy="2416041"/>
          </a:xfrm>
          <a:prstGeom prst="rect">
            <a:avLst/>
          </a:prstGeom>
        </p:spPr>
      </p:pic>
      <p:pic>
        <p:nvPicPr>
          <p:cNvPr id="10" name="Obrázok 9" descr="Obrázok, na ktorom je hasiaci prístroj, objekt&#10;&#10;Automaticky generovaný popis">
            <a:extLst>
              <a:ext uri="{FF2B5EF4-FFF2-40B4-BE49-F238E27FC236}">
                <a16:creationId xmlns:a16="http://schemas.microsoft.com/office/drawing/2014/main" id="{65721DB9-6D05-4301-876E-65E986C5E06F}"/>
              </a:ext>
            </a:extLst>
          </p:cNvPr>
          <p:cNvPicPr>
            <a:picLocks noChangeAspect="1"/>
          </p:cNvPicPr>
          <p:nvPr/>
        </p:nvPicPr>
        <p:blipFill rotWithShape="1">
          <a:blip r:embed="rId4"/>
          <a:srcRect r="30897"/>
          <a:stretch/>
        </p:blipFill>
        <p:spPr>
          <a:xfrm>
            <a:off x="2981252" y="2354280"/>
            <a:ext cx="1650950" cy="2498055"/>
          </a:xfrm>
          <a:prstGeom prst="rect">
            <a:avLst/>
          </a:prstGeom>
        </p:spPr>
      </p:pic>
      <p:sp>
        <p:nvSpPr>
          <p:cNvPr id="12" name="BlokTextu 11">
            <a:extLst>
              <a:ext uri="{FF2B5EF4-FFF2-40B4-BE49-F238E27FC236}">
                <a16:creationId xmlns:a16="http://schemas.microsoft.com/office/drawing/2014/main" id="{55BE3664-557A-4987-98D1-C79C188A8C3F}"/>
              </a:ext>
            </a:extLst>
          </p:cNvPr>
          <p:cNvSpPr txBox="1"/>
          <p:nvPr/>
        </p:nvSpPr>
        <p:spPr>
          <a:xfrm>
            <a:off x="875026" y="4961929"/>
            <a:ext cx="1296487" cy="307777"/>
          </a:xfrm>
          <a:prstGeom prst="rect">
            <a:avLst/>
          </a:prstGeom>
          <a:noFill/>
        </p:spPr>
        <p:txBody>
          <a:bodyPr wrap="square" rtlCol="0">
            <a:spAutoFit/>
          </a:bodyPr>
          <a:lstStyle/>
          <a:p>
            <a:r>
              <a:rPr lang="sk-SK" sz="1400" b="1" dirty="0">
                <a:solidFill>
                  <a:schemeClr val="accent5"/>
                </a:solidFill>
              </a:rPr>
              <a:t>Snehový HP</a:t>
            </a:r>
          </a:p>
        </p:txBody>
      </p:sp>
      <p:sp>
        <p:nvSpPr>
          <p:cNvPr id="14" name="BlokTextu 13">
            <a:extLst>
              <a:ext uri="{FF2B5EF4-FFF2-40B4-BE49-F238E27FC236}">
                <a16:creationId xmlns:a16="http://schemas.microsoft.com/office/drawing/2014/main" id="{89883BDC-B4F7-4E99-ABED-2C87C1DBF5F4}"/>
              </a:ext>
            </a:extLst>
          </p:cNvPr>
          <p:cNvSpPr txBox="1"/>
          <p:nvPr/>
        </p:nvSpPr>
        <p:spPr>
          <a:xfrm>
            <a:off x="3722095" y="4961928"/>
            <a:ext cx="1502430" cy="307777"/>
          </a:xfrm>
          <a:prstGeom prst="rect">
            <a:avLst/>
          </a:prstGeom>
          <a:noFill/>
        </p:spPr>
        <p:txBody>
          <a:bodyPr wrap="square" rtlCol="0">
            <a:spAutoFit/>
          </a:bodyPr>
          <a:lstStyle/>
          <a:p>
            <a:r>
              <a:rPr lang="sk-SK" sz="1400" b="1" dirty="0">
                <a:solidFill>
                  <a:schemeClr val="accent5"/>
                </a:solidFill>
              </a:rPr>
              <a:t>Práškový HP</a:t>
            </a:r>
          </a:p>
        </p:txBody>
      </p:sp>
      <p:pic>
        <p:nvPicPr>
          <p:cNvPr id="18" name="Obrázok 17">
            <a:extLst>
              <a:ext uri="{FF2B5EF4-FFF2-40B4-BE49-F238E27FC236}">
                <a16:creationId xmlns:a16="http://schemas.microsoft.com/office/drawing/2014/main" id="{B1B4A685-B01A-490E-A46E-01CB70234130}"/>
              </a:ext>
            </a:extLst>
          </p:cNvPr>
          <p:cNvPicPr>
            <a:picLocks noChangeAspect="1"/>
          </p:cNvPicPr>
          <p:nvPr/>
        </p:nvPicPr>
        <p:blipFill rotWithShape="1">
          <a:blip r:embed="rId5"/>
          <a:srcRect l="412763" t="241538" r="-386906" b="-205141"/>
          <a:stretch/>
        </p:blipFill>
        <p:spPr>
          <a:xfrm>
            <a:off x="7541139" y="5147114"/>
            <a:ext cx="1332844" cy="1143413"/>
          </a:xfrm>
          <a:prstGeom prst="rect">
            <a:avLst/>
          </a:prstGeom>
        </p:spPr>
      </p:pic>
      <p:pic>
        <p:nvPicPr>
          <p:cNvPr id="22" name="Obrázok 21">
            <a:extLst>
              <a:ext uri="{FF2B5EF4-FFF2-40B4-BE49-F238E27FC236}">
                <a16:creationId xmlns:a16="http://schemas.microsoft.com/office/drawing/2014/main" id="{7BA6A744-9543-4ADC-BE7E-EFF10E65A647}"/>
              </a:ext>
            </a:extLst>
          </p:cNvPr>
          <p:cNvPicPr>
            <a:picLocks noChangeAspect="1"/>
          </p:cNvPicPr>
          <p:nvPr/>
        </p:nvPicPr>
        <p:blipFill rotWithShape="1">
          <a:blip r:embed="rId5"/>
          <a:srcRect l="28665" t="25817" r="29591" b="24677"/>
          <a:stretch/>
        </p:blipFill>
        <p:spPr>
          <a:xfrm>
            <a:off x="998027" y="401875"/>
            <a:ext cx="1020287" cy="1003820"/>
          </a:xfrm>
          <a:prstGeom prst="rect">
            <a:avLst/>
          </a:prstGeom>
        </p:spPr>
      </p:pic>
    </p:spTree>
    <p:extLst>
      <p:ext uri="{BB962C8B-B14F-4D97-AF65-F5344CB8AC3E}">
        <p14:creationId xmlns:p14="http://schemas.microsoft.com/office/powerpoint/2010/main" val="2255720526"/>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D0E514-17B6-468D-A4A2-E3E9DB0416DA}"/>
              </a:ext>
            </a:extLst>
          </p:cNvPr>
          <p:cNvSpPr>
            <a:spLocks noGrp="1"/>
          </p:cNvSpPr>
          <p:nvPr>
            <p:ph type="title"/>
          </p:nvPr>
        </p:nvSpPr>
        <p:spPr>
          <a:xfrm>
            <a:off x="835146" y="624110"/>
            <a:ext cx="8911687" cy="618764"/>
          </a:xfrm>
        </p:spPr>
        <p:txBody>
          <a:bodyPr>
            <a:normAutofit fontScale="90000"/>
          </a:bodyPr>
          <a:lstStyle/>
          <a:p>
            <a:pPr algn="ctr"/>
            <a:r>
              <a:rPr lang="sk-SK" b="1" dirty="0">
                <a:solidFill>
                  <a:srgbClr val="FF0000"/>
                </a:solidFill>
                <a:latin typeface="Arial Black" panose="020B0A04020102020204" pitchFamily="34" charset="0"/>
              </a:rPr>
              <a:t>Vyhlásenie požiarneho poplachu </a:t>
            </a:r>
          </a:p>
        </p:txBody>
      </p:sp>
      <p:sp>
        <p:nvSpPr>
          <p:cNvPr id="3" name="Zástupný objekt pre obsah 2">
            <a:extLst>
              <a:ext uri="{FF2B5EF4-FFF2-40B4-BE49-F238E27FC236}">
                <a16:creationId xmlns:a16="http://schemas.microsoft.com/office/drawing/2014/main" id="{1EDF80B1-05D8-4563-9501-5050CAABC811}"/>
              </a:ext>
            </a:extLst>
          </p:cNvPr>
          <p:cNvSpPr>
            <a:spLocks noGrp="1"/>
          </p:cNvSpPr>
          <p:nvPr>
            <p:ph idx="1"/>
          </p:nvPr>
        </p:nvSpPr>
        <p:spPr>
          <a:xfrm>
            <a:off x="831433" y="1744375"/>
            <a:ext cx="8915400" cy="3777622"/>
          </a:xfrm>
        </p:spPr>
        <p:txBody>
          <a:bodyPr>
            <a:normAutofit fontScale="85000" lnSpcReduction="20000"/>
          </a:bodyPr>
          <a:lstStyle/>
          <a:p>
            <a:r>
              <a:rPr lang="sk-SK" b="1" dirty="0"/>
              <a:t>Študent, ktorý spozoruje požiar, je povinný vykonať nevyhnutné opatrenia na záchranu osôb:</a:t>
            </a:r>
          </a:p>
          <a:p>
            <a:pPr>
              <a:buAutoNum type="arabicPeriod"/>
            </a:pPr>
            <a:r>
              <a:rPr lang="sk-SK" b="1" dirty="0"/>
              <a:t>Ohlásiť vznik požiaru na </a:t>
            </a:r>
            <a:r>
              <a:rPr lang="sk-SK" b="1" dirty="0">
                <a:solidFill>
                  <a:srgbClr val="FF0000"/>
                </a:solidFill>
              </a:rPr>
              <a:t>OHLASOVŇU POŽIAROV</a:t>
            </a:r>
            <a:r>
              <a:rPr lang="sk-SK" b="1" dirty="0"/>
              <a:t>,</a:t>
            </a:r>
          </a:p>
          <a:p>
            <a:pPr>
              <a:buAutoNum type="arabicPeriod"/>
            </a:pPr>
            <a:r>
              <a:rPr lang="sk-SK" b="1" dirty="0"/>
              <a:t>Pomáhať pri odsúvaní horľavých materiálov do bezpečnej vzdialenosti,</a:t>
            </a:r>
          </a:p>
          <a:p>
            <a:pPr>
              <a:buAutoNum type="arabicPeriod"/>
            </a:pPr>
            <a:r>
              <a:rPr lang="sk-SK" b="1" dirty="0"/>
              <a:t>Po príchode privolanej pomoci sa zúčastniť na likvidácii požiaru prenosnými hasiacimi prístrojmi alebo požiarnymi hydrantmi,</a:t>
            </a:r>
          </a:p>
          <a:p>
            <a:pPr>
              <a:buAutoNum type="arabicPeriod"/>
            </a:pPr>
            <a:r>
              <a:rPr lang="sk-SK" b="1" dirty="0"/>
              <a:t>Urýchlene opustiť priestor, ak sa na ňom nachádzajú materiály, od ktorých môže dôjsť k výbuchu a nedajú sa odstrániť. </a:t>
            </a:r>
          </a:p>
          <a:p>
            <a:pPr>
              <a:buAutoNum type="arabicPeriod"/>
            </a:pPr>
            <a:r>
              <a:rPr lang="sk-SK" b="1" dirty="0"/>
              <a:t>V prípade, ak je študent vyzvaný zamestnancom na privolanie hasičskej pomoci, tak na </a:t>
            </a:r>
            <a:r>
              <a:rPr lang="sk-SK" b="1" dirty="0">
                <a:solidFill>
                  <a:srgbClr val="FF0000"/>
                </a:solidFill>
              </a:rPr>
              <a:t>tiesňové číslo 150 alebo 112 ohlasuje</a:t>
            </a:r>
            <a:r>
              <a:rPr lang="sk-SK" b="1" dirty="0"/>
              <a:t>: </a:t>
            </a:r>
          </a:p>
          <a:p>
            <a:pPr>
              <a:buFontTx/>
              <a:buChar char="-"/>
            </a:pPr>
            <a:r>
              <a:rPr lang="sk-SK" b="1" dirty="0"/>
              <a:t>tel. číslo, z ktorého požiar ohlasuje, svoje meno a priezvisko,</a:t>
            </a:r>
          </a:p>
          <a:p>
            <a:pPr>
              <a:buFontTx/>
              <a:buChar char="-"/>
            </a:pPr>
            <a:r>
              <a:rPr lang="sk-SK" b="1" dirty="0"/>
              <a:t>názov a adresu objektu, v ktorom vznikol požiar, </a:t>
            </a:r>
          </a:p>
          <a:p>
            <a:pPr>
              <a:buFontTx/>
              <a:buChar char="-"/>
            </a:pPr>
            <a:r>
              <a:rPr lang="sk-SK" b="1" dirty="0"/>
              <a:t>o aký druh požiaru sa jedná.</a:t>
            </a:r>
          </a:p>
        </p:txBody>
      </p:sp>
      <p:pic>
        <p:nvPicPr>
          <p:cNvPr id="4" name="Picture 2" descr="Logo Profis hlavička">
            <a:extLst>
              <a:ext uri="{FF2B5EF4-FFF2-40B4-BE49-F238E27FC236}">
                <a16:creationId xmlns:a16="http://schemas.microsoft.com/office/drawing/2014/main" id="{4CFBE296-191C-421A-BD81-E4A3B4124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9156" y="6023498"/>
            <a:ext cx="450056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809013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8B1495-CD37-49B6-9A54-16086EF7895C}"/>
              </a:ext>
            </a:extLst>
          </p:cNvPr>
          <p:cNvSpPr>
            <a:spLocks noGrp="1"/>
          </p:cNvSpPr>
          <p:nvPr>
            <p:ph type="title"/>
          </p:nvPr>
        </p:nvSpPr>
        <p:spPr>
          <a:xfrm>
            <a:off x="107177" y="423027"/>
            <a:ext cx="8911687" cy="672030"/>
          </a:xfrm>
        </p:spPr>
        <p:txBody>
          <a:bodyPr>
            <a:normAutofit/>
          </a:bodyPr>
          <a:lstStyle/>
          <a:p>
            <a:pPr algn="ctr"/>
            <a:r>
              <a:rPr lang="sk-SK" sz="3200" b="1" dirty="0">
                <a:solidFill>
                  <a:srgbClr val="FF0000"/>
                </a:solidFill>
                <a:latin typeface="Arial Black" panose="020B0A04020102020204" pitchFamily="34" charset="0"/>
              </a:rPr>
              <a:t>Evakuácia osôb</a:t>
            </a:r>
          </a:p>
        </p:txBody>
      </p:sp>
      <p:sp>
        <p:nvSpPr>
          <p:cNvPr id="3" name="Zástupný objekt pre obsah 2">
            <a:extLst>
              <a:ext uri="{FF2B5EF4-FFF2-40B4-BE49-F238E27FC236}">
                <a16:creationId xmlns:a16="http://schemas.microsoft.com/office/drawing/2014/main" id="{1E3A7836-E739-4D8E-BAE4-24FA2DB3B160}"/>
              </a:ext>
            </a:extLst>
          </p:cNvPr>
          <p:cNvSpPr>
            <a:spLocks noGrp="1"/>
          </p:cNvSpPr>
          <p:nvPr>
            <p:ph idx="1"/>
          </p:nvPr>
        </p:nvSpPr>
        <p:spPr>
          <a:xfrm>
            <a:off x="514905" y="1263064"/>
            <a:ext cx="9116519" cy="4802819"/>
          </a:xfrm>
        </p:spPr>
        <p:txBody>
          <a:bodyPr>
            <a:normAutofit fontScale="92500" lnSpcReduction="20000"/>
          </a:bodyPr>
          <a:lstStyle/>
          <a:p>
            <a:r>
              <a:rPr lang="sk-SK" b="1" dirty="0"/>
              <a:t>Evakuáciu študentov zabezpečujú príslušní vyučujúci zamestnanci.</a:t>
            </a:r>
          </a:p>
          <a:p>
            <a:r>
              <a:rPr lang="sk-SK" b="1" dirty="0"/>
              <a:t>Po vyhlásení poplachu sa evakuujú osoby, ktoré sú najviac ohrozené požiarom po vyznačených únikových cestách, ktoré smerujú na voľné priestranstvo pred objekt !!! Chrániť si dýchacie cesty pomocou improvizovaných prostriedkov utekať popod dym.</a:t>
            </a:r>
          </a:p>
          <a:p>
            <a:r>
              <a:rPr lang="sk-SK" b="1" dirty="0"/>
              <a:t>Únikové cesty sú zakreslené v grafickej časti Požiarneho evakuačného plánu.</a:t>
            </a:r>
          </a:p>
          <a:p>
            <a:r>
              <a:rPr lang="sk-SK" b="1" dirty="0"/>
              <a:t>Určení zamestnanci po evakuácii kontrolujú všetky im pridelené priestory, či sa v nich nenachádzajú ešte nejaké osoby. </a:t>
            </a:r>
          </a:p>
          <a:p>
            <a:r>
              <a:rPr lang="sk-SK" b="1" dirty="0"/>
              <a:t>Po opustení objektu sa všetky osoby zhromaždia tak, aby neboli ohrozené požiarom a neprekážali zásahu hasičov. </a:t>
            </a:r>
          </a:p>
          <a:p>
            <a:r>
              <a:rPr lang="sk-SK" b="1" dirty="0"/>
              <a:t>Kontrolu počtu evakuovaných osôb vykonajú pre študentov príslušní vyučujúci zamestnanci.</a:t>
            </a:r>
          </a:p>
          <a:p>
            <a:pPr marL="0" indent="0">
              <a:buNone/>
            </a:pPr>
            <a:r>
              <a:rPr lang="sk-SK" b="1" dirty="0">
                <a:solidFill>
                  <a:srgbClr val="FF0000"/>
                </a:solidFill>
              </a:rPr>
              <a:t>Prvá pomoc:</a:t>
            </a:r>
          </a:p>
          <a:p>
            <a:r>
              <a:rPr lang="sk-SK" b="1" dirty="0"/>
              <a:t>Do príchodu lekára prvú pomoc poskytne osoba prítomná na mieste pomocou lekárničky.</a:t>
            </a:r>
          </a:p>
          <a:p>
            <a:pPr marL="0" indent="0">
              <a:buNone/>
            </a:pPr>
            <a:r>
              <a:rPr lang="sk-SK" b="1" dirty="0"/>
              <a:t> Dôležité telefónne čísla sú uvedené na ohlasovni požiarov a v Požiarnych poplachových smerniciach na chodbe objektu.</a:t>
            </a:r>
          </a:p>
          <a:p>
            <a:endParaRPr lang="sk-SK" dirty="0"/>
          </a:p>
        </p:txBody>
      </p:sp>
      <p:pic>
        <p:nvPicPr>
          <p:cNvPr id="4" name="Picture 2" descr="Logo Profis hlavička">
            <a:extLst>
              <a:ext uri="{FF2B5EF4-FFF2-40B4-BE49-F238E27FC236}">
                <a16:creationId xmlns:a16="http://schemas.microsoft.com/office/drawing/2014/main" id="{4F6FB411-3386-4415-8DB2-5935C16FB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6193" y="6145113"/>
            <a:ext cx="450056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9176529"/>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66</TotalTime>
  <Words>712</Words>
  <Application>Microsoft Office PowerPoint</Application>
  <PresentationFormat>Širokouhlá</PresentationFormat>
  <Paragraphs>68</Paragraphs>
  <Slides>7</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7</vt:i4>
      </vt:variant>
    </vt:vector>
  </HeadingPairs>
  <TitlesOfParts>
    <vt:vector size="12" baseType="lpstr">
      <vt:lpstr>Arial</vt:lpstr>
      <vt:lpstr>Arial Black</vt:lpstr>
      <vt:lpstr>Trebuchet MS</vt:lpstr>
      <vt:lpstr>Wingdings 3</vt:lpstr>
      <vt:lpstr>Fazeta</vt:lpstr>
      <vt:lpstr>Školenie študentov  </vt:lpstr>
      <vt:lpstr>Bezpečnosť a ochrana zdravia pri práci Základné zásady BOZP  </vt:lpstr>
      <vt:lpstr>Školský úraz - hlásenie o jeho vzniku</vt:lpstr>
      <vt:lpstr>Ochrana pred požiarmi Všeobecné požiadavky ochrany pred požiarmi  </vt:lpstr>
      <vt:lpstr>Prezentácia programu PowerPoint</vt:lpstr>
      <vt:lpstr>Vyhlásenie požiarneho poplachu </vt:lpstr>
      <vt:lpstr>Evakuácia osôb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Školenie študentov  </dc:title>
  <dc:creator>eheribanova@profissro.onmicrosoft.com</dc:creator>
  <cp:lastModifiedBy>eheribanova@profissro.onmicrosoft.com</cp:lastModifiedBy>
  <cp:revision>7</cp:revision>
  <dcterms:created xsi:type="dcterms:W3CDTF">2019-09-06T07:19:56Z</dcterms:created>
  <dcterms:modified xsi:type="dcterms:W3CDTF">2019-09-06T08:36:47Z</dcterms:modified>
</cp:coreProperties>
</file>