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78" r:id="rId3"/>
    <p:sldId id="315" r:id="rId4"/>
    <p:sldId id="319" r:id="rId5"/>
    <p:sldId id="321" r:id="rId6"/>
    <p:sldId id="330" r:id="rId7"/>
    <p:sldId id="314" r:id="rId8"/>
    <p:sldId id="324" r:id="rId9"/>
    <p:sldId id="326" r:id="rId10"/>
    <p:sldId id="328" r:id="rId11"/>
    <p:sldId id="307" r:id="rId12"/>
    <p:sldId id="286" r:id="rId13"/>
    <p:sldId id="329" r:id="rId14"/>
    <p:sldId id="296" r:id="rId15"/>
    <p:sldId id="304" r:id="rId16"/>
    <p:sldId id="305" r:id="rId17"/>
    <p:sldId id="273" r:id="rId18"/>
  </p:sldIdLst>
  <p:sldSz cx="9144000" cy="6858000" type="screen4x3"/>
  <p:notesSz cx="6797675" cy="9928225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10" userDrawn="1">
          <p15:clr>
            <a:srgbClr val="A4A3A4"/>
          </p15:clr>
        </p15:guide>
        <p15:guide id="2" pos="2142" userDrawn="1">
          <p15:clr>
            <a:srgbClr val="A4A3A4"/>
          </p15:clr>
        </p15:guide>
        <p15:guide id="3" orient="horz" pos="312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nika Bakosova" initials="MB" lastIdx="6" clrIdx="0"/>
  <p:cmAuthor id="1" name="sipeky" initials="s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C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4660"/>
  </p:normalViewPr>
  <p:slideViewPr>
    <p:cSldViewPr snapToGrid="0">
      <p:cViewPr>
        <p:scale>
          <a:sx n="77" d="100"/>
          <a:sy n="77" d="100"/>
        </p:scale>
        <p:origin x="-98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1992" y="-72"/>
      </p:cViewPr>
      <p:guideLst>
        <p:guide orient="horz" pos="3110"/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 txBox="1"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k-SK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sk-SK"/>
          </a:p>
        </p:txBody>
      </p:sp>
      <p:sp>
        <p:nvSpPr>
          <p:cNvPr id="3" name="Zástupný symbol dátumu 2"/>
          <p:cNvSpPr txBox="1">
            <a:spLocks noGrp="1"/>
          </p:cNvSpPr>
          <p:nvPr>
            <p:ph type="dt" idx="1"/>
          </p:nvPr>
        </p:nvSpPr>
        <p:spPr>
          <a:xfrm>
            <a:off x="3850439" y="1"/>
            <a:ext cx="2945659" cy="49641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k-SK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F4BFAAC3-7071-44D5-8289-FCE8980A1681}" type="datetime1">
              <a:rPr lang="sk-SK"/>
              <a:pPr lvl="0"/>
              <a:t>8. 9. 2022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Zástupný symbol poznámok 4"/>
          <p:cNvSpPr txBox="1"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 txBox="1">
            <a:spLocks noGrp="1"/>
          </p:cNvSpPr>
          <p:nvPr>
            <p:ph type="ftr" sz="quarter" idx="4"/>
          </p:nvPr>
        </p:nvSpPr>
        <p:spPr>
          <a:xfrm>
            <a:off x="1" y="9430086"/>
            <a:ext cx="2945659" cy="49641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k-SK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sk-SK"/>
          </a:p>
        </p:txBody>
      </p:sp>
      <p:sp>
        <p:nvSpPr>
          <p:cNvPr id="7" name="Zástupný symbol čísla snímky 6"/>
          <p:cNvSpPr txBox="1">
            <a:spLocks noGrp="1"/>
          </p:cNvSpPr>
          <p:nvPr>
            <p:ph type="sldNum" sz="quarter" idx="5"/>
          </p:nvPr>
        </p:nvSpPr>
        <p:spPr>
          <a:xfrm>
            <a:off x="3850439" y="9430086"/>
            <a:ext cx="2945659" cy="49641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k-SK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05C2D5B9-4561-4848-9D47-8320F67C6802}" type="slidenum">
              <a:rPr/>
              <a:pPr lvl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77183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k-SK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k-SK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k-SK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k-SK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k-SK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 txBox="1"/>
          <p:nvPr/>
        </p:nvSpPr>
        <p:spPr>
          <a:xfrm>
            <a:off x="3850439" y="9430086"/>
            <a:ext cx="2945659" cy="49641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72FF300-B70B-4FD3-BD38-2BA9AD88F1E8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</a:t>
            </a:fld>
            <a:endParaRPr lang="sk-SK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9377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 txBox="1"/>
          <p:nvPr/>
        </p:nvSpPr>
        <p:spPr>
          <a:xfrm>
            <a:off x="3850439" y="9430086"/>
            <a:ext cx="2945659" cy="49641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8F9752B-5E74-4929-959C-3A6041A13F0E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4</a:t>
            </a:fld>
            <a:endParaRPr lang="sk-SK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53785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BCA272C-96DB-4F43-B00F-043055396A5A}" type="datetime1">
              <a:rPr lang="sk-SK" smtClean="0"/>
              <a:t>8. 9. 2022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341E81C-4D1A-408E-9E68-FEF52D22A178}" type="slidenum">
              <a:rPr lang="sk-SK" smtClean="0"/>
              <a:pPr lvl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39872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F122D85-2663-4750-B92D-25BD52C4E7C5}" type="datetime1">
              <a:rPr lang="sk-SK" smtClean="0"/>
              <a:t>8. 9. 2022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DFEF17B-04DB-4157-8AEC-AD657B395906}" type="slidenum">
              <a:rPr lang="sk-SK" smtClean="0"/>
              <a:pPr lvl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68098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E6A1D6C-CEB3-4D2B-AD6A-CC381BC9BC9D}" type="datetime1">
              <a:rPr lang="sk-SK" smtClean="0"/>
              <a:t>8. 9. 2022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972EDD4-D4A1-4E32-A2D9-C559BD47F11F}" type="slidenum">
              <a:rPr lang="sk-SK" smtClean="0"/>
              <a:pPr lvl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10029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CB1C75C7-7367-4988-9359-8C9667160C4F}" type="datetime1">
              <a:rPr lang="sk-SK" smtClean="0"/>
              <a:t>8. 9. 2022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0A05958-D46E-4741-B6DD-B544AFE73418}" type="slidenum">
              <a:rPr lang="sk-SK" smtClean="0"/>
              <a:pPr lvl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3686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9EF9EA6-37E1-4093-A8B8-2821DA4395A7}" type="datetime1">
              <a:rPr lang="sk-SK" smtClean="0"/>
              <a:t>8. 9. 2022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82BF857-7336-4CA1-8CD3-09B0E1360CFD}" type="slidenum">
              <a:rPr lang="sk-SK" smtClean="0"/>
              <a:pPr lvl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2067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F412225-2E1B-4068-A8B9-1D6B420AF1F7}" type="datetime1">
              <a:rPr lang="sk-SK" smtClean="0"/>
              <a:t>8. 9. 2022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BA400A6-8D11-4655-B77A-4723512BEDA8}" type="slidenum">
              <a:rPr lang="sk-SK" smtClean="0"/>
              <a:pPr lvl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08824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DEBF120-E8CA-4D3B-9548-980578EDAC95}" type="datetime1">
              <a:rPr lang="sk-SK" smtClean="0"/>
              <a:t>8. 9. 2022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834C362-6FA8-4F91-9D3D-69D5792F4E1E}" type="slidenum">
              <a:rPr lang="sk-SK" smtClean="0"/>
              <a:pPr lvl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70907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115F67B-0446-4828-A426-8B0D4E6AC9B0}" type="datetime1">
              <a:rPr lang="sk-SK" smtClean="0"/>
              <a:t>8. 9. 2022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CA01173-8448-4B8D-B7C0-721474CC5349}" type="slidenum">
              <a:rPr lang="sk-SK" smtClean="0"/>
              <a:pPr lvl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9960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48698DE2-ACBD-4579-802B-BE6A881A9F88}" type="datetime1">
              <a:rPr lang="sk-SK" smtClean="0"/>
              <a:t>8. 9. 2022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19C936F-6D61-438C-B6B1-EA4E1E80C464}" type="slidenum">
              <a:rPr lang="sk-SK" smtClean="0"/>
              <a:pPr lvl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1532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4BD334C2-4759-4557-8577-09B1FD3DC056}" type="datetime1">
              <a:rPr lang="sk-SK" smtClean="0"/>
              <a:t>8. 9. 2022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18CF452-7AC3-4013-9169-3D861BC315B5}" type="slidenum">
              <a:rPr lang="sk-SK" smtClean="0"/>
              <a:pPr lvl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72129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66E1074-749A-4ED7-A11F-7D33CB8F9D21}" type="datetime1">
              <a:rPr lang="sk-SK" smtClean="0"/>
              <a:t>8. 9. 2022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A268950-CC52-415A-97FF-3C119383F405}" type="slidenum">
              <a:rPr lang="sk-SK" smtClean="0"/>
              <a:pPr lvl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24543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86775F80-3C2E-407C-ABCA-F061007A8FCC}" type="datetime1">
              <a:rPr lang="sk-SK" smtClean="0"/>
              <a:t>8. 9. 2022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95A34990-D34D-4676-97D1-DC92D4F54294}" type="slidenum">
              <a:rPr lang="sk-SK" smtClean="0"/>
              <a:pPr lvl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10719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npv.sk/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katarina.sipeky@stuba.sk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chpt.stuba.sk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chpt.stuba.sk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chpt.stuba.sk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chpt.stuba.sk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>
          <a:xfrm>
            <a:off x="1066803" y="796418"/>
            <a:ext cx="7531097" cy="2251581"/>
          </a:xfrm>
        </p:spPr>
        <p:txBody>
          <a:bodyPr>
            <a:normAutofit fontScale="90000"/>
          </a:bodyPr>
          <a:lstStyle/>
          <a:p>
            <a:pPr lvl="0"/>
            <a:r>
              <a:rPr lang="sk-SK" sz="4800" b="1" dirty="0" smtClean="0">
                <a:solidFill>
                  <a:srgbClr val="2E2E22"/>
                </a:solidFill>
                <a:latin typeface="Cambria" panose="02040503050406030204" pitchFamily="18" charset="0"/>
              </a:rPr>
              <a:t>Úvod do štúdia pre študentov PRVÉHO ROČNÍKA BAKALÁRSKEHO  ŠTÚDIA 2022/2023</a:t>
            </a:r>
            <a:endParaRPr lang="sk-SK" sz="4800" b="1" dirty="0">
              <a:solidFill>
                <a:srgbClr val="2E2E22"/>
              </a:solidFill>
              <a:latin typeface="Cambria" panose="02040503050406030204" pitchFamily="18" charset="0"/>
            </a:endParaRPr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341E81C-4D1A-408E-9E68-FEF52D22A178}" type="slidenum">
              <a:rPr lang="en-US" smtClean="0"/>
              <a:pPr lvl="0"/>
              <a:t>1</a:t>
            </a:fld>
            <a:endParaRPr lang="en-US"/>
          </a:p>
        </p:txBody>
      </p:sp>
      <p:pic>
        <p:nvPicPr>
          <p:cNvPr id="4" name="Obrázok 1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66803" y="5023506"/>
            <a:ext cx="7013058" cy="15423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19C936F-6D61-438C-B6B1-EA4E1E80C464}" type="slidenum">
              <a:rPr lang="sk-SK" smtClean="0"/>
              <a:pPr lvl="0"/>
              <a:t>10</a:t>
            </a:fld>
            <a:endParaRPr lang="sk-SK"/>
          </a:p>
        </p:txBody>
      </p:sp>
      <p:sp>
        <p:nvSpPr>
          <p:cNvPr id="3" name="Obdĺžnik 2"/>
          <p:cNvSpPr/>
          <p:nvPr/>
        </p:nvSpPr>
        <p:spPr>
          <a:xfrm>
            <a:off x="272374" y="-389107"/>
            <a:ext cx="860897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k-SK" sz="1400" b="1" dirty="0" smtClean="0">
              <a:latin typeface="Cambria" panose="02040503050406030204" pitchFamily="18" charset="0"/>
            </a:endParaRPr>
          </a:p>
          <a:p>
            <a:endParaRPr lang="sk-SK" sz="1400" b="1" dirty="0">
              <a:latin typeface="Cambria" panose="02040503050406030204" pitchFamily="18" charset="0"/>
            </a:endParaRPr>
          </a:p>
          <a:p>
            <a:endParaRPr lang="sk-SK" sz="1400" b="1" dirty="0" smtClean="0">
              <a:latin typeface="Cambria" panose="02040503050406030204" pitchFamily="18" charset="0"/>
            </a:endParaRPr>
          </a:p>
          <a:p>
            <a:endParaRPr lang="sk-SK" sz="1400" b="1" dirty="0">
              <a:latin typeface="Cambria" panose="02040503050406030204" pitchFamily="18" charset="0"/>
            </a:endParaRPr>
          </a:p>
          <a:p>
            <a:endParaRPr lang="sk-SK" sz="1400" b="1" dirty="0" smtClean="0">
              <a:latin typeface="Cambria" panose="02040503050406030204" pitchFamily="18" charset="0"/>
            </a:endParaRPr>
          </a:p>
          <a:p>
            <a:r>
              <a:rPr lang="sk-SK" sz="2000" b="1" u="sng" dirty="0" smtClean="0">
                <a:latin typeface="Cambria" panose="02040503050406030204" pitchFamily="18" charset="0"/>
              </a:rPr>
              <a:t>Kontrola </a:t>
            </a:r>
            <a:r>
              <a:rPr lang="sk-SK" sz="2000" b="1" u="sng" dirty="0">
                <a:latin typeface="Cambria" panose="02040503050406030204" pitchFamily="18" charset="0"/>
              </a:rPr>
              <a:t>a hodnotenie študijných výsledkov v rámci predmetu </a:t>
            </a:r>
          </a:p>
          <a:p>
            <a:endParaRPr lang="sk-SK" sz="2000" u="sng" dirty="0">
              <a:latin typeface="Cambria" panose="02040503050406030204" pitchFamily="18" charset="0"/>
            </a:endParaRPr>
          </a:p>
          <a:p>
            <a:pPr algn="just"/>
            <a:r>
              <a:rPr lang="sk-SK" sz="2000" dirty="0">
                <a:latin typeface="Cambria" panose="02040503050406030204" pitchFamily="18" charset="0"/>
              </a:rPr>
              <a:t>Hodnotenie študijných výsledkov študenta 				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sk-SK" sz="2000" dirty="0">
                <a:latin typeface="Cambria" panose="02040503050406030204" pitchFamily="18" charset="0"/>
              </a:rPr>
              <a:t>priebežnou kontrolou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sk-SK" sz="2000" dirty="0">
                <a:latin typeface="Cambria" panose="02040503050406030204" pitchFamily="18" charset="0"/>
              </a:rPr>
              <a:t>skúškou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sk-SK" sz="2000" dirty="0">
                <a:latin typeface="Cambria" panose="02040503050406030204" pitchFamily="18" charset="0"/>
              </a:rPr>
              <a:t>(zápočtom, klasifikovaným zápočtom) v skúšobnom období</a:t>
            </a:r>
            <a:endParaRPr lang="en-US" sz="2000" dirty="0">
              <a:latin typeface="Cambria" panose="02040503050406030204" pitchFamily="18" charset="0"/>
            </a:endParaRPr>
          </a:p>
          <a:p>
            <a:pPr algn="just"/>
            <a:endParaRPr lang="sk-SK" sz="2000" dirty="0">
              <a:latin typeface="Cambria" panose="02040503050406030204" pitchFamily="18" charset="0"/>
            </a:endParaRPr>
          </a:p>
          <a:p>
            <a:pPr algn="just"/>
            <a:endParaRPr lang="sk-SK" sz="2000" b="1" dirty="0" smtClean="0">
              <a:latin typeface="Cambria" panose="02040503050406030204" pitchFamily="18" charset="0"/>
            </a:endParaRPr>
          </a:p>
          <a:p>
            <a:r>
              <a:rPr lang="sk-SK" sz="2000" b="1" u="sng" dirty="0" smtClean="0">
                <a:latin typeface="Cambria" panose="02040503050406030204" pitchFamily="18" charset="0"/>
              </a:rPr>
              <a:t>Vzdelávacie </a:t>
            </a:r>
            <a:r>
              <a:rPr lang="sk-SK" sz="2000" b="1" u="sng" dirty="0">
                <a:latin typeface="Cambria" panose="02040503050406030204" pitchFamily="18" charset="0"/>
              </a:rPr>
              <a:t>činnosti</a:t>
            </a:r>
          </a:p>
          <a:p>
            <a:endParaRPr lang="sk-SK" sz="2000" dirty="0">
              <a:latin typeface="Cambria" panose="02040503050406030204" pitchFamily="18" charset="0"/>
            </a:endParaRPr>
          </a:p>
          <a:p>
            <a:pPr algn="just"/>
            <a:r>
              <a:rPr lang="sk-SK" sz="2000" dirty="0">
                <a:latin typeface="Cambria" panose="02040503050406030204" pitchFamily="18" charset="0"/>
              </a:rPr>
              <a:t>Typy vzdelávacích činností. </a:t>
            </a:r>
          </a:p>
          <a:p>
            <a:pPr algn="just"/>
            <a:r>
              <a:rPr lang="sk-SK" sz="2000" dirty="0">
                <a:latin typeface="Cambria" panose="02040503050406030204" pitchFamily="18" charset="0"/>
              </a:rPr>
              <a:t>(prednáška, laboratórne cvičenie, seminár, exkurzia,...)</a:t>
            </a:r>
            <a:endParaRPr lang="en-US" sz="2000" dirty="0">
              <a:latin typeface="Cambria" panose="02040503050406030204" pitchFamily="18" charset="0"/>
            </a:endParaRPr>
          </a:p>
          <a:p>
            <a:pPr algn="just"/>
            <a:endParaRPr lang="sk-SK" sz="2000" dirty="0">
              <a:latin typeface="Cambria" panose="02040503050406030204" pitchFamily="18" charset="0"/>
            </a:endParaRPr>
          </a:p>
          <a:p>
            <a:pPr algn="just"/>
            <a:r>
              <a:rPr lang="sk-SK" sz="2000" b="1" i="1" dirty="0">
                <a:latin typeface="Cambria" panose="02040503050406030204" pitchFamily="18" charset="0"/>
              </a:rPr>
              <a:t>Účasť na vzdelávacích činnostiach je </a:t>
            </a:r>
            <a:r>
              <a:rPr lang="sk-SK" sz="2000" b="1" i="1" dirty="0" smtClean="0">
                <a:latin typeface="Cambria" panose="02040503050406030204" pitchFamily="18" charset="0"/>
              </a:rPr>
              <a:t>povinná.</a:t>
            </a:r>
            <a:endParaRPr lang="sk-SK" sz="2000" b="1" i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0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0" y="0"/>
            <a:ext cx="91440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sk-SK" sz="2000" b="1" dirty="0" smtClean="0">
              <a:latin typeface="Cambria" panose="02040503050406030204" pitchFamily="18" charset="0"/>
            </a:endParaRPr>
          </a:p>
          <a:p>
            <a:r>
              <a:rPr lang="sk-SK" sz="2400" b="1" u="sng" dirty="0">
                <a:latin typeface="Cambria" panose="02040503050406030204" pitchFamily="18" charset="0"/>
              </a:rPr>
              <a:t>Klasifikačná stupnica </a:t>
            </a:r>
          </a:p>
          <a:p>
            <a:endParaRPr lang="sk-SK" sz="2000" dirty="0">
              <a:latin typeface="Cambria" panose="02040503050406030204" pitchFamily="18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sk-SK" sz="2000" dirty="0">
                <a:latin typeface="Cambria" panose="02040503050406030204" pitchFamily="18" charset="0"/>
              </a:rPr>
              <a:t>šesť klasifikačných stupňov: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sz="2000" b="1" dirty="0">
                <a:latin typeface="Cambria" panose="02040503050406030204" pitchFamily="18" charset="0"/>
              </a:rPr>
              <a:t>A - výborne (vynikajúce výsledky) = 1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sz="2000" b="1" dirty="0">
                <a:latin typeface="Cambria" panose="02040503050406030204" pitchFamily="18" charset="0"/>
              </a:rPr>
              <a:t>B - veľmi dobre (nadpriemerné výsledky) = 1,5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sz="2000" b="1" dirty="0">
                <a:latin typeface="Cambria" panose="02040503050406030204" pitchFamily="18" charset="0"/>
              </a:rPr>
              <a:t>C - dobre (priemerné výsledky) = 2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sz="2000" b="1" dirty="0">
                <a:latin typeface="Cambria" panose="02040503050406030204" pitchFamily="18" charset="0"/>
              </a:rPr>
              <a:t>D - uspokojivo (prijateľné výsledky) = 2,5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sz="2000" b="1" dirty="0">
                <a:latin typeface="Cambria" panose="02040503050406030204" pitchFamily="18" charset="0"/>
              </a:rPr>
              <a:t>E - dostatočne (výsledky spĺňajú iba minimálne kritériá) = 3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sz="2000" b="1" dirty="0">
                <a:latin typeface="Cambria" panose="02040503050406030204" pitchFamily="18" charset="0"/>
              </a:rPr>
              <a:t>FX, FN - nedostatočne (výsledky nespĺňajú ani minimálne kritériá)= 4</a:t>
            </a:r>
          </a:p>
          <a:p>
            <a:pPr lvl="1"/>
            <a:r>
              <a:rPr lang="sk-SK" sz="2000" b="1" dirty="0">
                <a:latin typeface="Cambria" panose="02040503050406030204" pitchFamily="18" charset="0"/>
              </a:rPr>
              <a:t> </a:t>
            </a:r>
          </a:p>
          <a:p>
            <a:pPr marL="457200" indent="-457200">
              <a:buFont typeface="+mj-lt"/>
              <a:buAutoNum type="arabicParenR"/>
            </a:pPr>
            <a:r>
              <a:rPr lang="sk-SK" sz="2000" dirty="0">
                <a:latin typeface="Cambria" panose="02040503050406030204" pitchFamily="18" charset="0"/>
              </a:rPr>
              <a:t>percentuálne vyjadrenie výsledkov pri hodnotení predmetu: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b="1" dirty="0">
                <a:latin typeface="Cambria" panose="02040503050406030204" pitchFamily="18" charset="0"/>
              </a:rPr>
              <a:t>A – 92 až 100 %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sz="2000" b="1" dirty="0">
                <a:latin typeface="Cambria" panose="02040503050406030204" pitchFamily="18" charset="0"/>
              </a:rPr>
              <a:t>B – 83 – 91 %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sz="2000" b="1" dirty="0">
                <a:latin typeface="Cambria" panose="02040503050406030204" pitchFamily="18" charset="0"/>
              </a:rPr>
              <a:t>C – 74 – 82 %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sz="2000" b="1" dirty="0">
                <a:latin typeface="Cambria" panose="02040503050406030204" pitchFamily="18" charset="0"/>
              </a:rPr>
              <a:t>D – 65 – 73 %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sz="2000" b="1" dirty="0">
                <a:latin typeface="Cambria" panose="02040503050406030204" pitchFamily="18" charset="0"/>
              </a:rPr>
              <a:t>E – 56 – 64 %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sz="2000" b="1" dirty="0">
                <a:latin typeface="Cambria" panose="02040503050406030204" pitchFamily="18" charset="0"/>
              </a:rPr>
              <a:t>FX – 0 – 55 %  (FN – neúčasť na skúške)</a:t>
            </a:r>
          </a:p>
          <a:p>
            <a:pPr lvl="1"/>
            <a:endParaRPr lang="sk-SK" sz="2000" b="1" dirty="0">
              <a:latin typeface="Cambria" panose="02040503050406030204" pitchFamily="18" charset="0"/>
            </a:endParaRPr>
          </a:p>
          <a:p>
            <a:pPr algn="just"/>
            <a:endParaRPr lang="sk-SK" sz="2000" b="1" dirty="0" smtClean="0">
              <a:latin typeface="Cambria" panose="02040503050406030204" pitchFamily="18" charset="0"/>
            </a:endParaRPr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19C936F-6D61-438C-B6B1-EA4E1E80C464}" type="slidenum">
              <a:rPr lang="en-US" smtClean="0"/>
              <a:pPr lvl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65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0" y="0"/>
            <a:ext cx="888796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b="1" u="sng" dirty="0">
                <a:latin typeface="Cambria" panose="02040503050406030204" pitchFamily="18" charset="0"/>
              </a:rPr>
              <a:t>Skúška </a:t>
            </a:r>
            <a:endParaRPr lang="sk-SK" sz="2400" b="1" u="sng" dirty="0" smtClean="0">
              <a:latin typeface="Cambria" panose="02040503050406030204" pitchFamily="18" charset="0"/>
            </a:endParaRPr>
          </a:p>
          <a:p>
            <a:pPr algn="just"/>
            <a:endParaRPr lang="sk-SK" sz="2000" dirty="0" smtClean="0">
              <a:latin typeface="Cambria" panose="02040503050406030204" pitchFamily="18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sk-SK" sz="2000" dirty="0">
                <a:latin typeface="Cambria" panose="02040503050406030204" pitchFamily="18" charset="0"/>
              </a:rPr>
              <a:t>f</a:t>
            </a:r>
            <a:r>
              <a:rPr lang="sk-SK" sz="2000" dirty="0" smtClean="0">
                <a:latin typeface="Cambria" panose="02040503050406030204" pitchFamily="18" charset="0"/>
              </a:rPr>
              <a:t>orma - písomná, ústna </a:t>
            </a:r>
            <a:r>
              <a:rPr lang="sk-SK" sz="2000" dirty="0">
                <a:latin typeface="Cambria" panose="02040503050406030204" pitchFamily="18" charset="0"/>
              </a:rPr>
              <a:t>alebo </a:t>
            </a:r>
            <a:r>
              <a:rPr lang="sk-SK" sz="2000" dirty="0" smtClean="0">
                <a:latin typeface="Cambria" panose="02040503050406030204" pitchFamily="18" charset="0"/>
              </a:rPr>
              <a:t>kombinovaná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sk-SK" sz="2000" dirty="0">
                <a:latin typeface="Cambria" panose="02040503050406030204" pitchFamily="18" charset="0"/>
              </a:rPr>
              <a:t>t</a:t>
            </a:r>
            <a:r>
              <a:rPr lang="sk-SK" sz="2000" dirty="0" smtClean="0">
                <a:latin typeface="Cambria" panose="02040503050406030204" pitchFamily="18" charset="0"/>
              </a:rPr>
              <a:t>ermíny </a:t>
            </a:r>
            <a:r>
              <a:rPr lang="sk-SK" sz="2000" dirty="0">
                <a:latin typeface="Cambria" panose="02040503050406030204" pitchFamily="18" charset="0"/>
              </a:rPr>
              <a:t>a miesta </a:t>
            </a:r>
            <a:r>
              <a:rPr lang="sk-SK" sz="2000" dirty="0" smtClean="0">
                <a:latin typeface="Cambria" panose="02040503050406030204" pitchFamily="18" charset="0"/>
              </a:rPr>
              <a:t>skúšok – v AIS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sk-SK" sz="2000" dirty="0">
                <a:latin typeface="Cambria" panose="02040503050406030204" pitchFamily="18" charset="0"/>
              </a:rPr>
              <a:t>p</a:t>
            </a:r>
            <a:r>
              <a:rPr lang="sk-SK" sz="2000" dirty="0" smtClean="0">
                <a:latin typeface="Cambria" panose="02040503050406030204" pitchFamily="18" charset="0"/>
              </a:rPr>
              <a:t>očet termínov skúšok ( 1 riadny + 2 opravné 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sk-SK" sz="2000" dirty="0" smtClean="0">
                <a:latin typeface="Cambria" panose="02040503050406030204" pitchFamily="18" charset="0"/>
              </a:rPr>
              <a:t>neúspešné </a:t>
            </a:r>
            <a:r>
              <a:rPr lang="sk-SK" sz="2000" dirty="0">
                <a:latin typeface="Cambria" panose="02040503050406030204" pitchFamily="18" charset="0"/>
              </a:rPr>
              <a:t>absolvovanie </a:t>
            </a:r>
            <a:r>
              <a:rPr lang="sk-SK" sz="2000" dirty="0" smtClean="0">
                <a:latin typeface="Cambria" panose="02040503050406030204" pitchFamily="18" charset="0"/>
              </a:rPr>
              <a:t>predmetu</a:t>
            </a:r>
            <a:endParaRPr lang="sk-SK" sz="2000" dirty="0">
              <a:latin typeface="Cambria" panose="02040503050406030204" pitchFamily="18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sk-SK" sz="2000" dirty="0" smtClean="0">
                <a:latin typeface="Cambria" panose="02040503050406030204" pitchFamily="18" charset="0"/>
              </a:rPr>
              <a:t>možnosť ospravedlniť sa – choroba</a:t>
            </a:r>
          </a:p>
          <a:p>
            <a:pPr lvl="1" algn="just"/>
            <a:endParaRPr lang="sk-SK" sz="2000" dirty="0">
              <a:latin typeface="Cambria" panose="02040503050406030204" pitchFamily="18" charset="0"/>
            </a:endParaRPr>
          </a:p>
          <a:p>
            <a:pPr algn="just"/>
            <a:r>
              <a:rPr lang="en-US" sz="2000" b="1" u="sng" dirty="0">
                <a:latin typeface="Cambria" panose="02040503050406030204" pitchFamily="18" charset="0"/>
              </a:rPr>
              <a:t>P</a:t>
            </a:r>
            <a:r>
              <a:rPr lang="sk-SK" sz="2000" b="1" u="sng" dirty="0" err="1">
                <a:latin typeface="Cambria" panose="02040503050406030204" pitchFamily="18" charset="0"/>
              </a:rPr>
              <a:t>reukázaná</a:t>
            </a:r>
            <a:r>
              <a:rPr lang="sk-SK" sz="2000" b="1" u="sng" dirty="0">
                <a:latin typeface="Cambria" panose="02040503050406030204" pitchFamily="18" charset="0"/>
              </a:rPr>
              <a:t> nečestnosť študenta pri </a:t>
            </a:r>
            <a:r>
              <a:rPr lang="sk-SK" sz="2000" b="1" u="sng" dirty="0" smtClean="0">
                <a:latin typeface="Cambria" panose="02040503050406030204" pitchFamily="18" charset="0"/>
              </a:rPr>
              <a:t>skúškach</a:t>
            </a:r>
            <a:endParaRPr lang="en-US" sz="2000" b="1" u="sng" dirty="0">
              <a:latin typeface="Cambria" panose="02040503050406030204" pitchFamily="18" charset="0"/>
            </a:endParaRPr>
          </a:p>
          <a:p>
            <a:pPr algn="just"/>
            <a:r>
              <a:rPr lang="sk-SK" sz="2000" dirty="0">
                <a:latin typeface="Cambria" panose="02040503050406030204" pitchFamily="18" charset="0"/>
              </a:rPr>
              <a:t>(zistenie opisovania, použitie nedovolených pomôcok atď.</a:t>
            </a:r>
            <a:r>
              <a:rPr lang="en-US" sz="2000" dirty="0">
                <a:latin typeface="Cambria" panose="02040503050406030204" pitchFamily="18" charset="0"/>
              </a:rPr>
              <a:t>) </a:t>
            </a:r>
            <a:r>
              <a:rPr lang="sk-SK" sz="2000" dirty="0">
                <a:latin typeface="Cambria" panose="02040503050406030204" pitchFamily="18" charset="0"/>
              </a:rPr>
              <a:t>= hodnotenie </a:t>
            </a:r>
          </a:p>
          <a:p>
            <a:pPr algn="just"/>
            <a:r>
              <a:rPr lang="sk-SK" sz="2000" dirty="0">
                <a:latin typeface="Cambria" panose="02040503050406030204" pitchFamily="18" charset="0"/>
              </a:rPr>
              <a:t> klasifikačným stupňom </a:t>
            </a:r>
            <a:r>
              <a:rPr lang="sk-SK" sz="2000" b="1" dirty="0">
                <a:latin typeface="Cambria" panose="02040503050406030204" pitchFamily="18" charset="0"/>
              </a:rPr>
              <a:t>FX – nedostatočne</a:t>
            </a:r>
            <a:r>
              <a:rPr lang="sk-SK" sz="2000" dirty="0">
                <a:latin typeface="Cambria" panose="02040503050406030204" pitchFamily="18" charset="0"/>
              </a:rPr>
              <a:t>, alebo </a:t>
            </a:r>
            <a:r>
              <a:rPr lang="sk-SK" sz="2000" b="1" dirty="0">
                <a:latin typeface="Cambria" panose="02040503050406030204" pitchFamily="18" charset="0"/>
              </a:rPr>
              <a:t>disciplinárne konanie</a:t>
            </a:r>
            <a:r>
              <a:rPr lang="sk-SK" sz="2000" dirty="0">
                <a:latin typeface="Cambria" panose="02040503050406030204" pitchFamily="18" charset="0"/>
              </a:rPr>
              <a:t>. </a:t>
            </a:r>
          </a:p>
          <a:p>
            <a:pPr algn="just"/>
            <a:endParaRPr lang="sk-SK" sz="2000" dirty="0">
              <a:latin typeface="Cambria" panose="02040503050406030204" pitchFamily="18" charset="0"/>
            </a:endParaRPr>
          </a:p>
          <a:p>
            <a:pPr lvl="1" algn="just"/>
            <a:r>
              <a:rPr lang="sk-SK" sz="2000" dirty="0" smtClean="0">
                <a:latin typeface="Cambria" panose="02040503050406030204" pitchFamily="18" charset="0"/>
              </a:rPr>
              <a:t>	</a:t>
            </a:r>
            <a:endParaRPr lang="sk-SK" sz="2000" dirty="0">
              <a:latin typeface="Cambria" panose="02040503050406030204" pitchFamily="18" charset="0"/>
            </a:endParaRPr>
          </a:p>
          <a:p>
            <a:pPr marL="457200" indent="-457200" algn="just">
              <a:buFont typeface="+mj-lt"/>
              <a:buAutoNum type="arabicParenR"/>
            </a:pPr>
            <a:endParaRPr lang="sk-SK" sz="2000" dirty="0">
              <a:latin typeface="Cambria" panose="02040503050406030204" pitchFamily="18" charset="0"/>
            </a:endParaRPr>
          </a:p>
          <a:p>
            <a:r>
              <a:rPr lang="sk-SK" sz="2400" b="1" u="sng" dirty="0">
                <a:latin typeface="Cambria" panose="02040503050406030204" pitchFamily="18" charset="0"/>
              </a:rPr>
              <a:t>Opakovaný zápis predmetu</a:t>
            </a:r>
          </a:p>
          <a:p>
            <a:endParaRPr lang="sk-SK" sz="2400" dirty="0">
              <a:latin typeface="Cambria" panose="02040503050406030204" pitchFamily="18" charset="0"/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sk-SK" sz="2000" dirty="0">
                <a:latin typeface="Cambria" panose="02040503050406030204" pitchFamily="18" charset="0"/>
              </a:rPr>
              <a:t>opakované  zapísanie </a:t>
            </a:r>
            <a:r>
              <a:rPr lang="sk-SK" sz="2000" b="1" dirty="0" smtClean="0">
                <a:latin typeface="Cambria" panose="02040503050406030204" pitchFamily="18" charset="0"/>
              </a:rPr>
              <a:t>predmetu, </a:t>
            </a:r>
            <a:r>
              <a:rPr lang="sk-SK" sz="2000" dirty="0" smtClean="0">
                <a:latin typeface="Cambria" panose="02040503050406030204" pitchFamily="18" charset="0"/>
              </a:rPr>
              <a:t>ktorý bol neúspešne absolvovaný 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sk-SK" sz="2000" b="1" dirty="0" smtClean="0">
                <a:latin typeface="Cambria" panose="02040503050406030204" pitchFamily="18" charset="0"/>
              </a:rPr>
              <a:t>druhé</a:t>
            </a:r>
            <a:r>
              <a:rPr lang="sk-SK" sz="2000" dirty="0" smtClean="0">
                <a:latin typeface="Cambria" panose="02040503050406030204" pitchFamily="18" charset="0"/>
              </a:rPr>
              <a:t> </a:t>
            </a:r>
            <a:r>
              <a:rPr lang="sk-SK" sz="2000" b="1" dirty="0" smtClean="0">
                <a:latin typeface="Cambria" panose="02040503050406030204" pitchFamily="18" charset="0"/>
              </a:rPr>
              <a:t>neúspešné</a:t>
            </a:r>
            <a:r>
              <a:rPr lang="sk-SK" sz="2000" dirty="0" smtClean="0">
                <a:latin typeface="Cambria" panose="02040503050406030204" pitchFamily="18" charset="0"/>
              </a:rPr>
              <a:t> absolvovanie </a:t>
            </a:r>
            <a:r>
              <a:rPr lang="sk-SK" sz="2000" b="1" dirty="0" smtClean="0">
                <a:latin typeface="Cambria" panose="02040503050406030204" pitchFamily="18" charset="0"/>
              </a:rPr>
              <a:t>predmetu </a:t>
            </a:r>
            <a:r>
              <a:rPr lang="sk-SK" sz="2000" dirty="0" smtClean="0">
                <a:latin typeface="Cambria" panose="02040503050406030204" pitchFamily="18" charset="0"/>
              </a:rPr>
              <a:t>- </a:t>
            </a:r>
            <a:r>
              <a:rPr lang="sk-SK" sz="2000" u="sng" dirty="0" smtClean="0">
                <a:latin typeface="Cambria" panose="02040503050406030204" pitchFamily="18" charset="0"/>
              </a:rPr>
              <a:t>vylúčenie zo štúdia</a:t>
            </a:r>
            <a:r>
              <a:rPr lang="sk-SK" sz="2000" dirty="0" smtClean="0">
                <a:latin typeface="Cambria" panose="02040503050406030204" pitchFamily="18" charset="0"/>
              </a:rPr>
              <a:t> </a:t>
            </a:r>
          </a:p>
          <a:p>
            <a:pPr lvl="1" algn="just"/>
            <a:r>
              <a:rPr lang="sk-SK" sz="2000" dirty="0">
                <a:latin typeface="Cambria" panose="02040503050406030204" pitchFamily="18" charset="0"/>
              </a:rPr>
              <a:t>	</a:t>
            </a:r>
            <a:r>
              <a:rPr lang="sk-SK" sz="2000" dirty="0" smtClean="0">
                <a:latin typeface="Cambria" panose="02040503050406030204" pitchFamily="18" charset="0"/>
              </a:rPr>
              <a:t>pre nesplnenie požiadaviek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sk-SK" sz="2000" dirty="0">
              <a:latin typeface="Cambria" panose="02040503050406030204" pitchFamily="18" charset="0"/>
            </a:endParaRPr>
          </a:p>
          <a:p>
            <a:pPr algn="just"/>
            <a:endParaRPr lang="sk-SK" sz="2000" dirty="0">
              <a:latin typeface="Cambria" panose="02040503050406030204" pitchFamily="18" charset="0"/>
            </a:endParaRPr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19C936F-6D61-438C-B6B1-EA4E1E80C464}" type="slidenum">
              <a:rPr lang="en-US" smtClean="0"/>
              <a:pPr lvl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411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19C936F-6D61-438C-B6B1-EA4E1E80C464}" type="slidenum">
              <a:rPr lang="sk-SK" smtClean="0"/>
              <a:pPr lvl="0"/>
              <a:t>13</a:t>
            </a:fld>
            <a:endParaRPr lang="sk-SK"/>
          </a:p>
        </p:txBody>
      </p:sp>
      <p:sp>
        <p:nvSpPr>
          <p:cNvPr id="3" name="Obdĺžnik 2"/>
          <p:cNvSpPr/>
          <p:nvPr/>
        </p:nvSpPr>
        <p:spPr>
          <a:xfrm>
            <a:off x="671209" y="612845"/>
            <a:ext cx="757784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b="1" u="sng" dirty="0" smtClean="0">
              <a:solidFill>
                <a:srgbClr val="2E2E22"/>
              </a:solidFill>
              <a:latin typeface="Cambria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b="1" u="sng" dirty="0">
              <a:solidFill>
                <a:srgbClr val="2E2E22"/>
              </a:solidFill>
              <a:latin typeface="Cambria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b="1" u="sng" dirty="0" smtClean="0">
              <a:solidFill>
                <a:srgbClr val="2E2E22"/>
              </a:solidFill>
              <a:latin typeface="Cambria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b="1" u="sng" dirty="0" smtClean="0">
                <a:solidFill>
                  <a:srgbClr val="2E2E22"/>
                </a:solidFill>
                <a:latin typeface="Cambria"/>
              </a:rPr>
              <a:t>UZNANIE </a:t>
            </a:r>
            <a:r>
              <a:rPr lang="sk-SK" b="1" u="sng" dirty="0">
                <a:solidFill>
                  <a:srgbClr val="2E2E22"/>
                </a:solidFill>
                <a:latin typeface="Cambria"/>
              </a:rPr>
              <a:t>PREDMETOV (ukončenie A, B, C,D,E</a:t>
            </a:r>
            <a:r>
              <a:rPr lang="sk-SK" b="1" u="sng" dirty="0" smtClean="0">
                <a:solidFill>
                  <a:srgbClr val="2E2E22"/>
                </a:solidFill>
                <a:latin typeface="Cambria"/>
              </a:rPr>
              <a:t>)</a:t>
            </a:r>
            <a:r>
              <a:rPr lang="sk-SK" b="1" dirty="0" smtClean="0">
                <a:solidFill>
                  <a:srgbClr val="2E2E22"/>
                </a:solidFill>
                <a:latin typeface="Cambria"/>
              </a:rPr>
              <a:t>,</a:t>
            </a:r>
            <a:r>
              <a:rPr lang="sk-SK" dirty="0"/>
              <a:t> </a:t>
            </a:r>
            <a:r>
              <a:rPr lang="sk-SK" b="1" dirty="0">
                <a:latin typeface="Cambria" panose="02040503050406030204" pitchFamily="18" charset="0"/>
                <a:ea typeface="Cambria" panose="02040503050406030204" pitchFamily="18" charset="0"/>
              </a:rPr>
              <a:t>ak od ich absolvovania neuplynulo viac než 5 </a:t>
            </a:r>
            <a:r>
              <a:rPr lang="sk-SK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rokov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b="1" u="sng" dirty="0">
              <a:solidFill>
                <a:srgbClr val="2E2E2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dirty="0">
                <a:solidFill>
                  <a:srgbClr val="2E2E22"/>
                </a:solidFill>
                <a:latin typeface="Cambria"/>
              </a:rPr>
              <a:t>V</a:t>
            </a:r>
            <a:r>
              <a:rPr lang="sk-SK" dirty="0" smtClean="0">
                <a:solidFill>
                  <a:srgbClr val="2E2E22"/>
                </a:solidFill>
                <a:latin typeface="Cambria"/>
              </a:rPr>
              <a:t> </a:t>
            </a:r>
            <a:r>
              <a:rPr lang="sk-SK" dirty="0">
                <a:solidFill>
                  <a:srgbClr val="2E2E22"/>
                </a:solidFill>
                <a:latin typeface="Cambria"/>
              </a:rPr>
              <a:t>prípade uznania predmetov z inej školy je potrebný výpis známok a sylaby, žiadosť o uznanie predmetov je na </a:t>
            </a:r>
            <a:r>
              <a:rPr lang="sk-SK" b="1" dirty="0" err="1" smtClean="0">
                <a:solidFill>
                  <a:srgbClr val="2E2E22"/>
                </a:solidFill>
                <a:latin typeface="Cambria"/>
              </a:rPr>
              <a:t>www.fchpt.stuba.sk</a:t>
            </a:r>
            <a:r>
              <a:rPr lang="sk-SK" dirty="0" smtClean="0">
                <a:solidFill>
                  <a:srgbClr val="2E2E22"/>
                </a:solidFill>
                <a:latin typeface="Cambria"/>
              </a:rPr>
              <a:t>.</a:t>
            </a:r>
            <a:endParaRPr lang="sk-SK" dirty="0">
              <a:solidFill>
                <a:srgbClr val="2E2E22"/>
              </a:solidFill>
              <a:latin typeface="Cambria"/>
            </a:endParaRPr>
          </a:p>
          <a:p>
            <a:pPr lvl="0"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b="1" dirty="0">
              <a:solidFill>
                <a:srgbClr val="2E2E22"/>
              </a:solidFill>
              <a:latin typeface="Cambria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i="1" u="sng" dirty="0" smtClean="0">
                <a:solidFill>
                  <a:srgbClr val="2E2E22"/>
                </a:solidFill>
                <a:latin typeface="Cambria"/>
              </a:rPr>
              <a:t>Postup ako nájdete tlačivo žiadosti</a:t>
            </a:r>
            <a:r>
              <a:rPr lang="sk-SK" i="1" dirty="0" smtClean="0">
                <a:solidFill>
                  <a:srgbClr val="2E2E22"/>
                </a:solidFill>
                <a:latin typeface="Cambria"/>
              </a:rPr>
              <a:t>:</a:t>
            </a:r>
            <a:r>
              <a:rPr lang="sk-SK" i="1" dirty="0">
                <a:solidFill>
                  <a:srgbClr val="2E2E22"/>
                </a:solidFill>
                <a:latin typeface="Cambria"/>
              </a:rPr>
              <a:t>	</a:t>
            </a:r>
            <a:r>
              <a:rPr lang="sk-SK" i="1" dirty="0" smtClean="0">
                <a:solidFill>
                  <a:srgbClr val="2E2E22"/>
                </a:solidFill>
                <a:latin typeface="Cambria"/>
              </a:rPr>
              <a:t/>
            </a:r>
            <a:br>
              <a:rPr lang="sk-SK" i="1" dirty="0" smtClean="0">
                <a:solidFill>
                  <a:srgbClr val="2E2E22"/>
                </a:solidFill>
                <a:latin typeface="Cambria"/>
              </a:rPr>
            </a:br>
            <a:r>
              <a:rPr lang="sk-SK" b="1" i="1" dirty="0" smtClean="0">
                <a:solidFill>
                  <a:srgbClr val="2E2E22"/>
                </a:solidFill>
                <a:latin typeface="Cambria"/>
              </a:rPr>
              <a:t>Pre </a:t>
            </a:r>
            <a:r>
              <a:rPr lang="sk-SK" b="1" i="1" dirty="0" err="1" smtClean="0">
                <a:solidFill>
                  <a:srgbClr val="2E2E22"/>
                </a:solidFill>
                <a:latin typeface="Cambria"/>
              </a:rPr>
              <a:t>študentov→</a:t>
            </a:r>
            <a:r>
              <a:rPr lang="sk-SK" b="1" i="1" dirty="0" err="1">
                <a:solidFill>
                  <a:srgbClr val="2E2E22"/>
                </a:solidFill>
                <a:latin typeface="Cambria"/>
              </a:rPr>
              <a:t>Štúdium→Oznamy</a:t>
            </a:r>
            <a:r>
              <a:rPr lang="sk-SK" b="1" i="1" dirty="0">
                <a:solidFill>
                  <a:srgbClr val="2E2E22"/>
                </a:solidFill>
                <a:latin typeface="Cambria"/>
              </a:rPr>
              <a:t> študijného </a:t>
            </a:r>
            <a:r>
              <a:rPr lang="sk-SK" b="1" i="1" dirty="0" err="1">
                <a:solidFill>
                  <a:srgbClr val="2E2E22"/>
                </a:solidFill>
                <a:latin typeface="Cambria"/>
              </a:rPr>
              <a:t>oddelenia</a:t>
            </a:r>
            <a:r>
              <a:rPr lang="sk-SK" b="1" i="1" dirty="0" err="1" smtClean="0">
                <a:solidFill>
                  <a:srgbClr val="2E2E22"/>
                </a:solidFill>
                <a:latin typeface="Cambria"/>
              </a:rPr>
              <a:t>→Oznamy</a:t>
            </a:r>
            <a:r>
              <a:rPr lang="sk-SK" b="1" i="1" dirty="0" smtClean="0">
                <a:solidFill>
                  <a:srgbClr val="2E2E22"/>
                </a:solidFill>
                <a:latin typeface="Cambria"/>
              </a:rPr>
              <a:t> </a:t>
            </a:r>
            <a:r>
              <a:rPr lang="sk-SK" b="1" i="1" dirty="0">
                <a:solidFill>
                  <a:srgbClr val="2E2E22"/>
                </a:solidFill>
                <a:latin typeface="Cambria"/>
              </a:rPr>
              <a:t>pre študentov Bc. </a:t>
            </a:r>
            <a:r>
              <a:rPr lang="sk-SK" b="1" i="1" dirty="0" smtClean="0">
                <a:solidFill>
                  <a:srgbClr val="2E2E22"/>
                </a:solidFill>
                <a:latin typeface="Cambria"/>
              </a:rPr>
              <a:t>štúdia </a:t>
            </a:r>
            <a:r>
              <a:rPr lang="sk-SK" b="1" i="1" dirty="0" err="1" smtClean="0">
                <a:solidFill>
                  <a:srgbClr val="2E2E22"/>
                </a:solidFill>
                <a:latin typeface="Cambria"/>
              </a:rPr>
              <a:t>→</a:t>
            </a:r>
            <a:r>
              <a:rPr lang="sk-SK" b="1" i="1" dirty="0" err="1">
                <a:solidFill>
                  <a:srgbClr val="2E2E22"/>
                </a:solidFill>
                <a:latin typeface="Cambria"/>
              </a:rPr>
              <a:t>Pravidlá</a:t>
            </a:r>
            <a:r>
              <a:rPr lang="sk-SK" b="1" i="1" dirty="0">
                <a:solidFill>
                  <a:srgbClr val="2E2E22"/>
                </a:solidFill>
                <a:latin typeface="Cambria"/>
              </a:rPr>
              <a:t> pre uznávanie </a:t>
            </a:r>
            <a:r>
              <a:rPr lang="sk-SK" b="1" i="1" dirty="0" smtClean="0">
                <a:solidFill>
                  <a:srgbClr val="2E2E22"/>
                </a:solidFill>
                <a:latin typeface="Cambria"/>
              </a:rPr>
              <a:t>   známok</a:t>
            </a:r>
            <a:endParaRPr lang="sk-SK" b="1" i="1" dirty="0">
              <a:solidFill>
                <a:srgbClr val="2E2E22"/>
              </a:solidFill>
              <a:latin typeface="Cambria"/>
            </a:endParaRPr>
          </a:p>
          <a:p>
            <a:pPr lvl="0"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b="1" i="1" dirty="0">
              <a:solidFill>
                <a:srgbClr val="2E2E22"/>
              </a:solidFill>
              <a:latin typeface="Cambria"/>
            </a:endParaRPr>
          </a:p>
          <a:p>
            <a:pPr lvl="0"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dirty="0" smtClean="0">
                <a:solidFill>
                  <a:srgbClr val="2E2E22"/>
                </a:solidFill>
                <a:latin typeface="Cambria"/>
              </a:rPr>
              <a:t>Žiadosť odovzdať/ poslať </a:t>
            </a:r>
            <a:r>
              <a:rPr lang="sk-SK" dirty="0" err="1" smtClean="0">
                <a:solidFill>
                  <a:srgbClr val="2E2E22"/>
                </a:solidFill>
                <a:latin typeface="Cambria"/>
              </a:rPr>
              <a:t>oskenovanú</a:t>
            </a:r>
            <a:r>
              <a:rPr lang="sk-SK" dirty="0" smtClean="0">
                <a:solidFill>
                  <a:srgbClr val="2E2E22"/>
                </a:solidFill>
                <a:latin typeface="Cambria"/>
              </a:rPr>
              <a:t> mailom svojej študijnej referentke.</a:t>
            </a:r>
            <a:endParaRPr lang="sk-SK" u="sng" dirty="0">
              <a:solidFill>
                <a:srgbClr val="2E2E22"/>
              </a:solidFill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34661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72995" y="0"/>
            <a:ext cx="9144000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k-SK" sz="2400" b="1" dirty="0" smtClean="0">
              <a:latin typeface="Cambria" panose="02040503050406030204" pitchFamily="18" charset="0"/>
            </a:endParaRPr>
          </a:p>
          <a:p>
            <a:r>
              <a:rPr lang="sk-SK" sz="2800" b="1" dirty="0" smtClean="0">
                <a:latin typeface="Cambria" panose="02040503050406030204" pitchFamily="18" charset="0"/>
              </a:rPr>
              <a:t>Všeobecné informácie </a:t>
            </a:r>
            <a:r>
              <a:rPr lang="sk-SK" sz="2400" b="1" dirty="0" smtClean="0">
                <a:latin typeface="Cambria" panose="02040503050406030204" pitchFamily="18" charset="0"/>
              </a:rPr>
              <a:t/>
            </a:r>
            <a:br>
              <a:rPr lang="sk-SK" sz="2400" b="1" dirty="0" smtClean="0">
                <a:latin typeface="Cambria" panose="02040503050406030204" pitchFamily="18" charset="0"/>
              </a:rPr>
            </a:br>
            <a:endParaRPr lang="sk-SK" sz="2400" b="1" dirty="0" smtClean="0">
              <a:latin typeface="Cambria" panose="02040503050406030204" pitchFamily="18" charset="0"/>
            </a:endParaRPr>
          </a:p>
          <a:p>
            <a:r>
              <a:rPr lang="sk-SK" sz="2400" b="1" dirty="0" smtClean="0">
                <a:latin typeface="Cambria" panose="02040503050406030204" pitchFamily="18" charset="0"/>
              </a:rPr>
              <a:t>Stravovanie</a:t>
            </a:r>
            <a:endParaRPr lang="sk-SK" sz="2400" b="1" dirty="0">
              <a:latin typeface="Cambria" panose="02040503050406030204" pitchFamily="18" charset="0"/>
            </a:endParaRPr>
          </a:p>
          <a:p>
            <a:endParaRPr lang="sk-SK" sz="2400" b="1" dirty="0">
              <a:latin typeface="Cambria" panose="020405030504060302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sz="2000" b="1" dirty="0">
                <a:latin typeface="Cambria" panose="02040503050406030204" pitchFamily="18" charset="0"/>
              </a:rPr>
              <a:t>Menza </a:t>
            </a:r>
            <a:r>
              <a:rPr lang="sk-SK" sz="2000" b="1" dirty="0" err="1">
                <a:latin typeface="Cambria" panose="02040503050406030204" pitchFamily="18" charset="0"/>
              </a:rPr>
              <a:t>Academica</a:t>
            </a:r>
            <a:r>
              <a:rPr lang="sk-SK" sz="2000" dirty="0">
                <a:latin typeface="Cambria" panose="02040503050406030204" pitchFamily="18" charset="0"/>
              </a:rPr>
              <a:t> - na prízemí novej budovy a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sz="2000" b="1" dirty="0">
                <a:latin typeface="Cambria" panose="02040503050406030204" pitchFamily="18" charset="0"/>
              </a:rPr>
              <a:t>Menza </a:t>
            </a:r>
            <a:r>
              <a:rPr lang="sk-SK" sz="2000" b="1" dirty="0" err="1">
                <a:latin typeface="Cambria" panose="02040503050406030204" pitchFamily="18" charset="0"/>
              </a:rPr>
              <a:t>Chemica</a:t>
            </a:r>
            <a:r>
              <a:rPr lang="sk-SK" sz="2000" b="1" dirty="0">
                <a:latin typeface="Cambria" panose="02040503050406030204" pitchFamily="18" charset="0"/>
              </a:rPr>
              <a:t> - </a:t>
            </a:r>
            <a:r>
              <a:rPr lang="sk-SK" sz="2000" dirty="0">
                <a:latin typeface="Cambria" panose="02040503050406030204" pitchFamily="18" charset="0"/>
              </a:rPr>
              <a:t>na 1. poschodí novej budovy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sz="2000" dirty="0">
                <a:latin typeface="Cambria" panose="02040503050406030204" pitchFamily="18" charset="0"/>
              </a:rPr>
              <a:t>dobíjanie kreditu v Menze </a:t>
            </a:r>
            <a:r>
              <a:rPr lang="sk-SK" sz="2000" dirty="0" err="1" smtClean="0">
                <a:latin typeface="Cambria" panose="02040503050406030204" pitchFamily="18" charset="0"/>
              </a:rPr>
              <a:t>Academice</a:t>
            </a:r>
            <a:endParaRPr lang="sk-SK" sz="2000" dirty="0" smtClean="0">
              <a:latin typeface="Cambria" panose="02040503050406030204" pitchFamily="18" charset="0"/>
            </a:endParaRPr>
          </a:p>
          <a:p>
            <a:pPr lvl="1"/>
            <a:endParaRPr lang="sk-SK" sz="2000" dirty="0">
              <a:latin typeface="Cambria" panose="02040503050406030204" pitchFamily="18" charset="0"/>
            </a:endParaRPr>
          </a:p>
          <a:p>
            <a:pPr lvl="1"/>
            <a:endParaRPr lang="sk-SK" sz="2000" b="1" dirty="0">
              <a:latin typeface="Cambria" panose="02040503050406030204" pitchFamily="18" charset="0"/>
            </a:endParaRPr>
          </a:p>
          <a:p>
            <a:pPr lvl="1"/>
            <a:r>
              <a:rPr lang="sk-SK" sz="2400" b="1" dirty="0" smtClean="0">
                <a:latin typeface="Cambria" panose="02040503050406030204" pitchFamily="18" charset="0"/>
              </a:rPr>
              <a:t>Knižnica  - </a:t>
            </a:r>
            <a:r>
              <a:rPr lang="sk-SK" sz="2400" dirty="0" smtClean="0">
                <a:latin typeface="Cambria" panose="02040503050406030204" pitchFamily="18" charset="0"/>
              </a:rPr>
              <a:t>2.poschodie , blok A</a:t>
            </a:r>
            <a:br>
              <a:rPr lang="sk-SK" sz="2400" dirty="0" smtClean="0">
                <a:latin typeface="Cambria" panose="02040503050406030204" pitchFamily="18" charset="0"/>
              </a:rPr>
            </a:br>
            <a:endParaRPr lang="sk-SK" sz="2000" dirty="0" smtClean="0">
              <a:latin typeface="Cambria" panose="02040503050406030204" pitchFamily="18" charset="0"/>
            </a:endParaRPr>
          </a:p>
          <a:p>
            <a:pPr lvl="1"/>
            <a:endParaRPr lang="sk-SK" sz="2000" dirty="0">
              <a:latin typeface="Cambria" panose="02040503050406030204" pitchFamily="18" charset="0"/>
            </a:endParaRPr>
          </a:p>
          <a:p>
            <a:r>
              <a:rPr lang="sk-SK" sz="2400" b="1" dirty="0">
                <a:latin typeface="Cambria" panose="02040503050406030204" pitchFamily="18" charset="0"/>
              </a:rPr>
              <a:t>Choroba</a:t>
            </a:r>
            <a:r>
              <a:rPr lang="sk-SK" sz="2400" dirty="0"/>
              <a:t>,</a:t>
            </a:r>
            <a:r>
              <a:rPr lang="sk-SK" sz="2400" b="1" dirty="0">
                <a:latin typeface="Cambria" panose="02040503050406030204" pitchFamily="18" charset="0"/>
              </a:rPr>
              <a:t> vyšetrenie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sz="2000" dirty="0">
                <a:latin typeface="Cambria" panose="02040503050406030204" pitchFamily="18" charset="0"/>
              </a:rPr>
              <a:t>potvrdenie od lekára, priniesť </a:t>
            </a:r>
            <a:r>
              <a:rPr lang="en-US" sz="2000" dirty="0" smtClean="0">
                <a:latin typeface="Cambria" panose="02040503050406030204" pitchFamily="18" charset="0"/>
              </a:rPr>
              <a:t>(</a:t>
            </a:r>
            <a:r>
              <a:rPr lang="en-US" sz="2000" dirty="0" err="1" smtClean="0">
                <a:latin typeface="Cambria" panose="02040503050406030204" pitchFamily="18" charset="0"/>
              </a:rPr>
              <a:t>posla</a:t>
            </a:r>
            <a:r>
              <a:rPr lang="sk-SK" sz="2000" dirty="0" smtClean="0">
                <a:latin typeface="Cambria" panose="02040503050406030204" pitchFamily="18" charset="0"/>
              </a:rPr>
              <a:t>ť</a:t>
            </a:r>
            <a:r>
              <a:rPr lang="en-US" sz="2000" dirty="0" smtClean="0">
                <a:latin typeface="Cambria" panose="02040503050406030204" pitchFamily="18" charset="0"/>
              </a:rPr>
              <a:t>)  </a:t>
            </a:r>
            <a:r>
              <a:rPr lang="en-US" sz="2000" dirty="0" err="1">
                <a:latin typeface="Cambria" panose="02040503050406030204" pitchFamily="18" charset="0"/>
              </a:rPr>
              <a:t>na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sk-SK" sz="2000" dirty="0">
                <a:latin typeface="Cambria" panose="02040503050406030204" pitchFamily="18" charset="0"/>
              </a:rPr>
              <a:t>študijné oddelenie príslušnej </a:t>
            </a:r>
          </a:p>
          <a:p>
            <a:pPr lvl="1"/>
            <a:r>
              <a:rPr lang="sk-SK" sz="2000" dirty="0">
                <a:latin typeface="Cambria" panose="02040503050406030204" pitchFamily="18" charset="0"/>
              </a:rPr>
              <a:t>      referentke </a:t>
            </a:r>
            <a:r>
              <a:rPr lang="sk-SK" sz="2000" b="1" dirty="0">
                <a:latin typeface="Cambria" panose="02040503050406030204" pitchFamily="18" charset="0"/>
              </a:rPr>
              <a:t> </a:t>
            </a:r>
            <a:r>
              <a:rPr lang="sk-SK" sz="2000" dirty="0">
                <a:latin typeface="Cambria" panose="02040503050406030204" pitchFamily="18" charset="0"/>
              </a:rPr>
              <a:t>do 5 kalendárnych dní od </a:t>
            </a:r>
            <a:r>
              <a:rPr lang="sk-SK" sz="2000" dirty="0" smtClean="0">
                <a:latin typeface="Cambria" panose="02040503050406030204" pitchFamily="18" charset="0"/>
              </a:rPr>
              <a:t>vystavenia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sz="2000" dirty="0" smtClean="0">
                <a:latin typeface="Cambria" panose="02040503050406030204" pitchFamily="18" charset="0"/>
              </a:rPr>
              <a:t>rovnako </a:t>
            </a:r>
            <a:r>
              <a:rPr lang="sk-SK" sz="2000" dirty="0">
                <a:latin typeface="Cambria" panose="02040503050406030204" pitchFamily="18" charset="0"/>
              </a:rPr>
              <a:t>karanténa pri </a:t>
            </a:r>
            <a:r>
              <a:rPr lang="sk-SK" sz="2000" dirty="0" smtClean="0">
                <a:latin typeface="Cambria" panose="02040503050406030204" pitchFamily="18" charset="0"/>
              </a:rPr>
              <a:t>COVID-19: bezprostredne nahlásiť študijnej referentke</a:t>
            </a:r>
            <a:endParaRPr lang="sk-SK" sz="2000" dirty="0"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2400" dirty="0">
              <a:latin typeface="Cambria" panose="02040503050406030204" pitchFamily="18" charset="0"/>
            </a:endParaRPr>
          </a:p>
          <a:p>
            <a:pPr lvl="1"/>
            <a:endParaRPr lang="sk-SK" sz="2000" dirty="0">
              <a:latin typeface="Cambria" panose="02040503050406030204" pitchFamily="18" charset="0"/>
            </a:endParaRPr>
          </a:p>
          <a:p>
            <a:pPr algn="just"/>
            <a:endParaRPr lang="sk-SK" sz="2000" b="1" dirty="0">
              <a:latin typeface="Cambria" panose="02040503050406030204" pitchFamily="18" charset="0"/>
            </a:endParaRPr>
          </a:p>
          <a:p>
            <a:endParaRPr lang="sk-SK" sz="2000" dirty="0">
              <a:latin typeface="Cambria" panose="02040503050406030204" pitchFamily="18" charset="0"/>
            </a:endParaRPr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19C936F-6D61-438C-B6B1-EA4E1E80C464}" type="slidenum">
              <a:rPr lang="en-US" smtClean="0"/>
              <a:pPr lvl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92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/>
          <p:cNvSpPr txBox="1"/>
          <p:nvPr/>
        </p:nvSpPr>
        <p:spPr>
          <a:xfrm>
            <a:off x="0" y="66645"/>
            <a:ext cx="90551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sk-SK" sz="2000" dirty="0">
              <a:latin typeface="Cambria" panose="02040503050406030204" pitchFamily="18" charset="0"/>
            </a:endParaRPr>
          </a:p>
          <a:p>
            <a:endParaRPr lang="sk-SK" sz="2000" dirty="0">
              <a:latin typeface="Cambria" panose="02040503050406030204" pitchFamily="18" charset="0"/>
            </a:endParaRPr>
          </a:p>
          <a:p>
            <a:pPr marL="342900" indent="-342900">
              <a:buFontTx/>
              <a:buChar char="-"/>
            </a:pPr>
            <a:endParaRPr lang="sk-SK" sz="2000" dirty="0" smtClean="0">
              <a:latin typeface="Cambria" panose="02040503050406030204" pitchFamily="18" charset="0"/>
            </a:endParaRPr>
          </a:p>
          <a:p>
            <a:pPr marL="342900" indent="-342900">
              <a:buFontTx/>
              <a:buChar char="-"/>
            </a:pPr>
            <a:endParaRPr lang="sk-SK" sz="2000" dirty="0">
              <a:latin typeface="Cambria" panose="02040503050406030204" pitchFamily="18" charset="0"/>
            </a:endParaRPr>
          </a:p>
          <a:p>
            <a:pPr marL="342900" indent="-342900">
              <a:buFontTx/>
              <a:buChar char="-"/>
            </a:pPr>
            <a:endParaRPr lang="sk-SK" sz="2000" dirty="0">
              <a:latin typeface="Cambria" panose="02040503050406030204" pitchFamily="18" charset="0"/>
            </a:endParaRPr>
          </a:p>
        </p:txBody>
      </p:sp>
      <p:sp>
        <p:nvSpPr>
          <p:cNvPr id="2" name="Zástupný symbol čísla snímky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19C936F-6D61-438C-B6B1-EA4E1E80C464}" type="slidenum">
              <a:rPr lang="en-US" smtClean="0"/>
              <a:pPr lvl="0"/>
              <a:t>15</a:t>
            </a:fld>
            <a:endParaRPr lang="en-US"/>
          </a:p>
        </p:txBody>
      </p:sp>
      <p:sp>
        <p:nvSpPr>
          <p:cNvPr id="4" name="Obdĺžnik 3"/>
          <p:cNvSpPr/>
          <p:nvPr/>
        </p:nvSpPr>
        <p:spPr>
          <a:xfrm>
            <a:off x="140393" y="180586"/>
            <a:ext cx="7966954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k-SK" sz="2400" b="1" dirty="0" smtClean="0">
              <a:latin typeface="Cambria" panose="02040503050406030204" pitchFamily="18" charset="0"/>
            </a:endParaRPr>
          </a:p>
          <a:p>
            <a:r>
              <a:rPr lang="sk-SK" sz="2400" b="1" dirty="0" smtClean="0">
                <a:latin typeface="Cambria" panose="02040503050406030204" pitchFamily="18" charset="0"/>
              </a:rPr>
              <a:t>Kontrola </a:t>
            </a:r>
            <a:r>
              <a:rPr lang="sk-SK" sz="2400" b="1" dirty="0">
                <a:latin typeface="Cambria" panose="02040503050406030204" pitchFamily="18" charset="0"/>
              </a:rPr>
              <a:t>a potvrdenie osobných </a:t>
            </a:r>
            <a:r>
              <a:rPr lang="sk-SK" sz="2400" b="1" dirty="0" smtClean="0">
                <a:latin typeface="Cambria" panose="02040503050406030204" pitchFamily="18" charset="0"/>
              </a:rPr>
              <a:t>údajov</a:t>
            </a:r>
          </a:p>
          <a:p>
            <a:endParaRPr lang="sk-SK" sz="2400" b="1" dirty="0">
              <a:latin typeface="Cambria" panose="020405030504060302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sz="2000" dirty="0">
                <a:latin typeface="Cambria" panose="02040503050406030204" pitchFamily="18" charset="0"/>
              </a:rPr>
              <a:t>skontrolovať a potvrdiť osobné údaje- telefón, mail </a:t>
            </a:r>
            <a:r>
              <a:rPr lang="sk-SK" sz="2000" dirty="0" smtClean="0">
                <a:latin typeface="Cambria" panose="02040503050406030204" pitchFamily="18" charset="0"/>
              </a:rPr>
              <a:t/>
            </a:r>
            <a:br>
              <a:rPr lang="sk-SK" sz="2000" dirty="0" smtClean="0">
                <a:latin typeface="Cambria" panose="02040503050406030204" pitchFamily="18" charset="0"/>
              </a:rPr>
            </a:br>
            <a:r>
              <a:rPr lang="en-US" sz="2000" dirty="0" smtClean="0">
                <a:latin typeface="Cambria" panose="02040503050406030204" pitchFamily="18" charset="0"/>
              </a:rPr>
              <a:t>( </a:t>
            </a:r>
            <a:r>
              <a:rPr lang="en-US" sz="2000" dirty="0" err="1">
                <a:latin typeface="Cambria" panose="02040503050406030204" pitchFamily="18" charset="0"/>
              </a:rPr>
              <a:t>po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smtClean="0">
                <a:latin typeface="Cambria" panose="02040503050406030204" pitchFamily="18" charset="0"/>
              </a:rPr>
              <a:t>1.10.</a:t>
            </a:r>
            <a:r>
              <a:rPr lang="sk-SK" sz="2000" dirty="0" smtClean="0">
                <a:latin typeface="Cambria" panose="02040503050406030204" pitchFamily="18" charset="0"/>
              </a:rPr>
              <a:t> </a:t>
            </a:r>
            <a:r>
              <a:rPr lang="sk-SK" sz="2000" dirty="0">
                <a:latin typeface="Cambria" panose="02040503050406030204" pitchFamily="18" charset="0"/>
              </a:rPr>
              <a:t>kto </a:t>
            </a:r>
            <a:r>
              <a:rPr lang="sk-SK" sz="2000" dirty="0" smtClean="0">
                <a:latin typeface="Cambria" panose="02040503050406030204" pitchFamily="18" charset="0"/>
              </a:rPr>
              <a:t>nebude mať </a:t>
            </a:r>
            <a:r>
              <a:rPr lang="sk-SK" sz="2000" dirty="0">
                <a:latin typeface="Cambria" panose="02040503050406030204" pitchFamily="18" charset="0"/>
              </a:rPr>
              <a:t>potvrdené osobné údaje nedostane potvrdenie o návšteve školy</a:t>
            </a:r>
            <a:r>
              <a:rPr lang="en-US" sz="2000" dirty="0">
                <a:latin typeface="Cambria" panose="02040503050406030204" pitchFamily="18" charset="0"/>
              </a:rPr>
              <a:t>)</a:t>
            </a:r>
            <a:endParaRPr lang="sk-SK" sz="2000" dirty="0">
              <a:latin typeface="Cambria" panose="020405030504060302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sz="2000" b="1" dirty="0">
                <a:latin typeface="Cambria" panose="02040503050406030204" pitchFamily="18" charset="0"/>
              </a:rPr>
              <a:t>Doplniť číslo účtu v IBAN formáte ( AIS – Portál študenta – Bankové spojenie )! Vyplácanie štipendií.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sz="2000" dirty="0">
                <a:latin typeface="Cambria" panose="02040503050406030204" pitchFamily="18" charset="0"/>
              </a:rPr>
              <a:t>kontrolovať, či vykonané predmety sú v AIS zapísané ( Portál študenta – Kontrola plánu ), sledovať a čítať oznamy v poštovej </a:t>
            </a:r>
            <a:r>
              <a:rPr lang="sk-SK" sz="2000" dirty="0" smtClean="0">
                <a:latin typeface="Cambria" panose="02040503050406030204" pitchFamily="18" charset="0"/>
              </a:rPr>
              <a:t>schránke </a:t>
            </a:r>
            <a:r>
              <a:rPr lang="sk-SK" sz="2000" b="1" i="1" dirty="0" smtClean="0">
                <a:solidFill>
                  <a:srgbClr val="2E2E22"/>
                </a:solidFill>
                <a:latin typeface="Cambria"/>
              </a:rPr>
              <a:t>Pre </a:t>
            </a:r>
            <a:r>
              <a:rPr lang="sk-SK" sz="2000" b="1" i="1" dirty="0" err="1" smtClean="0">
                <a:solidFill>
                  <a:srgbClr val="2E2E22"/>
                </a:solidFill>
                <a:latin typeface="Cambria"/>
              </a:rPr>
              <a:t>študentov→</a:t>
            </a:r>
            <a:r>
              <a:rPr lang="sk-SK" sz="2000" b="1" i="1" dirty="0" err="1">
                <a:solidFill>
                  <a:srgbClr val="2E2E22"/>
                </a:solidFill>
                <a:latin typeface="Cambria"/>
              </a:rPr>
              <a:t>Štúdium→Oznamy</a:t>
            </a:r>
            <a:r>
              <a:rPr lang="sk-SK" sz="2000" b="1" i="1" dirty="0">
                <a:solidFill>
                  <a:srgbClr val="2E2E22"/>
                </a:solidFill>
                <a:latin typeface="Cambria"/>
              </a:rPr>
              <a:t> študijného </a:t>
            </a:r>
            <a:r>
              <a:rPr lang="sk-SK" sz="2000" b="1" i="1" dirty="0" err="1">
                <a:solidFill>
                  <a:srgbClr val="2E2E22"/>
                </a:solidFill>
                <a:latin typeface="Cambria"/>
              </a:rPr>
              <a:t>oddelenia</a:t>
            </a:r>
            <a:r>
              <a:rPr lang="sk-SK" sz="2000" b="1" i="1" dirty="0" err="1" smtClean="0">
                <a:solidFill>
                  <a:srgbClr val="2E2E22"/>
                </a:solidFill>
                <a:latin typeface="Cambria"/>
              </a:rPr>
              <a:t>→</a:t>
            </a:r>
            <a:r>
              <a:rPr lang="sk-SK" sz="2000" b="1" i="1" dirty="0" smtClean="0">
                <a:solidFill>
                  <a:srgbClr val="2E2E22"/>
                </a:solidFill>
                <a:latin typeface="Cambria"/>
              </a:rPr>
              <a:t> Presmerovanie elektronickej pošty z AIS</a:t>
            </a:r>
            <a:endParaRPr lang="sk-SK" sz="2000" dirty="0" smtClean="0">
              <a:latin typeface="Cambria" panose="02040503050406030204" pitchFamily="18" charset="0"/>
            </a:endParaRPr>
          </a:p>
          <a:p>
            <a:pPr lvl="1"/>
            <a:endParaRPr lang="sk-SK" sz="2000" dirty="0" smtClean="0">
              <a:latin typeface="Cambria" panose="02040503050406030204" pitchFamily="18" charset="0"/>
            </a:endParaRPr>
          </a:p>
          <a:p>
            <a:r>
              <a:rPr lang="sk-SK" sz="2400" b="1" dirty="0">
                <a:latin typeface="Cambria" panose="02040503050406030204" pitchFamily="18" charset="0"/>
              </a:rPr>
              <a:t>Študentská pôžička</a:t>
            </a:r>
          </a:p>
          <a:p>
            <a:endParaRPr lang="sk-SK" sz="2400" b="1" dirty="0">
              <a:latin typeface="Cambria" panose="020405030504060302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sz="2000" dirty="0">
                <a:latin typeface="Cambria" panose="02040503050406030204" pitchFamily="18" charset="0"/>
              </a:rPr>
              <a:t>Fond na podporu vzdelávania – tlačivo žiadosti a informácie na </a:t>
            </a:r>
            <a:r>
              <a:rPr lang="sk-SK" sz="2000" dirty="0" err="1">
                <a:latin typeface="Cambria" panose="02040503050406030204" pitchFamily="18" charset="0"/>
                <a:hlinkClick r:id="rId2"/>
              </a:rPr>
              <a:t>www.fnpv.sk</a:t>
            </a:r>
            <a:endParaRPr lang="sk-SK" sz="2000" dirty="0">
              <a:latin typeface="Cambria" panose="02040503050406030204" pitchFamily="18" charset="0"/>
            </a:endParaRPr>
          </a:p>
          <a:p>
            <a:pPr lvl="1"/>
            <a:endParaRPr lang="sk-SK" sz="2000" dirty="0" smtClean="0">
              <a:latin typeface="Cambria" panose="020405030504060302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sk-SK" sz="2000" dirty="0">
              <a:latin typeface="Cambria" panose="020405030504060302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sk-SK" sz="2000" dirty="0" smtClean="0">
              <a:latin typeface="Cambria" panose="020405030504060302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sk-SK" sz="20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033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160638" y="1"/>
            <a:ext cx="8983362" cy="7386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sz="2400" dirty="0" smtClean="0">
              <a:latin typeface="Cambria" panose="02040503050406030204" pitchFamily="18" charset="0"/>
            </a:endParaRPr>
          </a:p>
          <a:p>
            <a:r>
              <a:rPr lang="sk-SK" sz="2400" b="1" dirty="0" smtClean="0">
                <a:latin typeface="Cambria" panose="02040503050406030204" pitchFamily="18" charset="0"/>
              </a:rPr>
              <a:t>Tlačivá</a:t>
            </a:r>
          </a:p>
          <a:p>
            <a:endParaRPr lang="sk-SK" sz="2400" b="1" dirty="0" smtClean="0">
              <a:latin typeface="Cambria" panose="020405030504060302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sz="2000" dirty="0" smtClean="0">
                <a:latin typeface="Cambria" panose="02040503050406030204" pitchFamily="18" charset="0"/>
              </a:rPr>
              <a:t>Ak potrebujete potvrdiť fakultou potvrdenia a iné tlačivá uprednostnite  </a:t>
            </a:r>
            <a:br>
              <a:rPr lang="sk-SK" sz="2000" dirty="0" smtClean="0">
                <a:latin typeface="Cambria" panose="02040503050406030204" pitchFamily="18" charset="0"/>
              </a:rPr>
            </a:br>
            <a:r>
              <a:rPr lang="sk-SK" sz="2000" dirty="0" err="1" smtClean="0">
                <a:latin typeface="Cambria" panose="02040503050406030204" pitchFamily="18" charset="0"/>
              </a:rPr>
              <a:t>e-formu</a:t>
            </a:r>
            <a:r>
              <a:rPr lang="sk-SK" sz="2000" dirty="0" smtClean="0">
                <a:latin typeface="Cambria" panose="02040503050406030204" pitchFamily="18" charset="0"/>
              </a:rPr>
              <a:t> komunikácie so svojou referentkou, ktorá Vám pošle požadované potvrdenia </a:t>
            </a:r>
            <a:r>
              <a:rPr lang="sk-SK" sz="2000" dirty="0" err="1" smtClean="0">
                <a:latin typeface="Cambria" panose="02040503050406030204" pitchFamily="18" charset="0"/>
              </a:rPr>
              <a:t>oskenované</a:t>
            </a:r>
            <a:r>
              <a:rPr lang="sk-SK" sz="2000" dirty="0" smtClean="0">
                <a:latin typeface="Cambria" panose="02040503050406030204" pitchFamily="18" charset="0"/>
              </a:rPr>
              <a:t>  mailom.</a:t>
            </a:r>
            <a:endParaRPr lang="sk-SK" sz="2000" b="1" i="1" dirty="0" smtClean="0">
              <a:solidFill>
                <a:srgbClr val="2E2E22"/>
              </a:solidFill>
              <a:latin typeface="Cambria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dirty="0" smtClean="0">
                <a:solidFill>
                  <a:srgbClr val="2E2E22"/>
                </a:solidFill>
                <a:latin typeface="Cambria"/>
              </a:rPr>
              <a:t>So svojimi žiadosťami sa obracajte na svoju študijnú referentku,  následne budú žiadosti postúpené pani prodekanke.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sz="2000" dirty="0" smtClean="0">
              <a:solidFill>
                <a:srgbClr val="2E2E22"/>
              </a:solidFill>
              <a:latin typeface="Cambria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400" b="1" u="sng" dirty="0" smtClean="0">
                <a:solidFill>
                  <a:srgbClr val="2E2E22"/>
                </a:solidFill>
                <a:latin typeface="Cambria"/>
              </a:rPr>
              <a:t>Oznamy študijného oddelenia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sz="2400" b="1" u="sng" dirty="0" smtClean="0">
              <a:solidFill>
                <a:srgbClr val="2E2E22"/>
              </a:solidFill>
              <a:latin typeface="Cambria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400" b="1" i="1" dirty="0" err="1" smtClean="0">
                <a:solidFill>
                  <a:srgbClr val="2E2E22"/>
                </a:solidFill>
                <a:latin typeface="Cambria"/>
              </a:rPr>
              <a:t>www.fchpt.stuba.sk→Pre</a:t>
            </a:r>
            <a:r>
              <a:rPr lang="sk-SK" sz="2400" b="1" i="1" dirty="0">
                <a:solidFill>
                  <a:srgbClr val="2E2E22"/>
                </a:solidFill>
                <a:latin typeface="Cambria"/>
              </a:rPr>
              <a:t> </a:t>
            </a:r>
            <a:r>
              <a:rPr lang="sk-SK" sz="2400" b="1" i="1" dirty="0" err="1" smtClean="0">
                <a:solidFill>
                  <a:srgbClr val="2E2E22"/>
                </a:solidFill>
                <a:latin typeface="Cambria"/>
              </a:rPr>
              <a:t>študentov→Štúdium→Oznamy</a:t>
            </a:r>
            <a:r>
              <a:rPr lang="sk-SK" sz="2400" b="1" i="1" dirty="0" smtClean="0">
                <a:solidFill>
                  <a:srgbClr val="2E2E22"/>
                </a:solidFill>
                <a:latin typeface="Cambria"/>
              </a:rPr>
              <a:t> študijného </a:t>
            </a:r>
            <a:r>
              <a:rPr lang="sk-SK" sz="2400" b="1" i="1" dirty="0" err="1" smtClean="0">
                <a:solidFill>
                  <a:srgbClr val="2E2E22"/>
                </a:solidFill>
                <a:latin typeface="Cambria"/>
              </a:rPr>
              <a:t>oddelenia→Oznamy</a:t>
            </a:r>
            <a:r>
              <a:rPr lang="sk-SK" sz="2400" b="1" i="1" dirty="0" smtClean="0">
                <a:solidFill>
                  <a:srgbClr val="2E2E22"/>
                </a:solidFill>
                <a:latin typeface="Cambria"/>
              </a:rPr>
              <a:t> pre študentov Bc. štúdia</a:t>
            </a: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sz="2400" b="1" dirty="0" smtClean="0">
              <a:solidFill>
                <a:srgbClr val="2E2E22"/>
              </a:solidFill>
              <a:latin typeface="Cambria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400" b="1" dirty="0" smtClean="0">
                <a:solidFill>
                  <a:srgbClr val="2E2E22"/>
                </a:solidFill>
                <a:latin typeface="Cambria"/>
              </a:rPr>
              <a:t>Preukaz študenta:</a:t>
            </a:r>
            <a:br>
              <a:rPr lang="sk-SK" sz="2400" b="1" dirty="0" smtClean="0">
                <a:solidFill>
                  <a:srgbClr val="2E2E22"/>
                </a:solidFill>
                <a:latin typeface="Cambria"/>
              </a:rPr>
            </a:br>
            <a:r>
              <a:rPr lang="sk-SK" sz="2400" b="1" dirty="0" smtClean="0">
                <a:solidFill>
                  <a:srgbClr val="2E2E22"/>
                </a:solidFill>
                <a:latin typeface="Cambria"/>
              </a:rPr>
              <a:t> </a:t>
            </a:r>
            <a:r>
              <a:rPr lang="sk-SK" sz="2400" b="1" dirty="0" err="1" smtClean="0">
                <a:solidFill>
                  <a:srgbClr val="2E2E22"/>
                </a:solidFill>
                <a:latin typeface="Cambria"/>
              </a:rPr>
              <a:t>www.stuba.sk</a:t>
            </a:r>
            <a:r>
              <a:rPr lang="sk-SK" sz="2400" b="1" dirty="0" smtClean="0">
                <a:solidFill>
                  <a:srgbClr val="2E2E22"/>
                </a:solidFill>
                <a:latin typeface="Cambria"/>
              </a:rPr>
              <a:t> </a:t>
            </a:r>
            <a:r>
              <a:rPr lang="sk-SK" sz="2400" b="1" i="1" dirty="0" smtClean="0">
                <a:solidFill>
                  <a:srgbClr val="2E2E22"/>
                </a:solidFill>
                <a:latin typeface="Cambria"/>
              </a:rPr>
              <a:t>→ </a:t>
            </a:r>
            <a:r>
              <a:rPr lang="sk-SK" sz="2400" b="1" i="1" dirty="0" err="1" smtClean="0">
                <a:solidFill>
                  <a:srgbClr val="2E2E22"/>
                </a:solidFill>
                <a:latin typeface="Cambria"/>
              </a:rPr>
              <a:t>Univerzita→</a:t>
            </a:r>
            <a:r>
              <a:rPr lang="sk-SK" sz="2400" b="1" i="1" dirty="0" smtClean="0">
                <a:solidFill>
                  <a:srgbClr val="2E2E22"/>
                </a:solidFill>
                <a:latin typeface="Cambria"/>
              </a:rPr>
              <a:t> Fakulty a </a:t>
            </a:r>
            <a:r>
              <a:rPr lang="sk-SK" sz="2400" b="1" i="1" dirty="0" err="1" smtClean="0">
                <a:solidFill>
                  <a:srgbClr val="2E2E22"/>
                </a:solidFill>
                <a:latin typeface="Cambria"/>
              </a:rPr>
              <a:t>pracoviská→</a:t>
            </a:r>
            <a:r>
              <a:rPr lang="sk-SK" sz="2400" b="1" i="1" dirty="0" smtClean="0">
                <a:solidFill>
                  <a:srgbClr val="2E2E22"/>
                </a:solidFill>
                <a:latin typeface="Cambria"/>
              </a:rPr>
              <a:t> </a:t>
            </a:r>
            <a:r>
              <a:rPr lang="sk-SK" sz="2400" b="1" i="1" dirty="0">
                <a:solidFill>
                  <a:srgbClr val="2E2E22"/>
                </a:solidFill>
                <a:latin typeface="Cambria"/>
              </a:rPr>
              <a:t>Univerzitné pracoviská </a:t>
            </a:r>
            <a:r>
              <a:rPr lang="sk-SK" sz="2400" b="1" i="1" dirty="0" smtClean="0">
                <a:solidFill>
                  <a:srgbClr val="2E2E22"/>
                </a:solidFill>
                <a:latin typeface="Cambria"/>
              </a:rPr>
              <a:t>→ Centrum výpočtovej techniky → Preukazy STU</a:t>
            </a:r>
            <a:endParaRPr lang="sk-SK" sz="2400" b="1" dirty="0">
              <a:solidFill>
                <a:srgbClr val="2E2E22"/>
              </a:solidFill>
              <a:latin typeface="Cambria"/>
            </a:endParaRPr>
          </a:p>
          <a:p>
            <a:pPr lvl="0"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sz="2400" b="1" i="1" dirty="0" smtClean="0">
              <a:solidFill>
                <a:srgbClr val="2E2E22"/>
              </a:solidFill>
              <a:latin typeface="Cambria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sz="2400" b="1" dirty="0">
              <a:solidFill>
                <a:srgbClr val="2E2E22"/>
              </a:solidFill>
              <a:latin typeface="Cambria"/>
            </a:endParaRPr>
          </a:p>
          <a:p>
            <a:endParaRPr lang="sk-SK" b="1" dirty="0"/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19C936F-6D61-438C-B6B1-EA4E1E80C464}" type="slidenum">
              <a:rPr lang="en-US" smtClean="0"/>
              <a:pPr lvl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07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330200" y="348734"/>
            <a:ext cx="8483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3200" b="1" dirty="0" smtClean="0">
                <a:solidFill>
                  <a:srgbClr val="000000"/>
                </a:solidFill>
                <a:latin typeface="Cambria"/>
              </a:rPr>
              <a:t>Oddelenie sociálnych záležitostí</a:t>
            </a:r>
            <a:r>
              <a:rPr lang="sk-SK" sz="3200" b="1" dirty="0">
                <a:solidFill>
                  <a:srgbClr val="000000"/>
                </a:solidFill>
                <a:latin typeface="Cambria"/>
              </a:rPr>
              <a:t>	</a:t>
            </a:r>
            <a:endParaRPr lang="sk-SK" sz="3200" b="1" dirty="0" smtClean="0">
              <a:solidFill>
                <a:srgbClr val="000000"/>
              </a:solidFill>
              <a:latin typeface="Cambria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3200" dirty="0" smtClean="0">
                <a:solidFill>
                  <a:srgbClr val="000000"/>
                </a:solidFill>
                <a:latin typeface="Cambria"/>
              </a:rPr>
              <a:t>1</a:t>
            </a:r>
            <a:r>
              <a:rPr lang="sk-SK" sz="3200" dirty="0">
                <a:solidFill>
                  <a:srgbClr val="000000"/>
                </a:solidFill>
                <a:latin typeface="Cambria"/>
              </a:rPr>
              <a:t>. poschodie, blok </a:t>
            </a:r>
            <a:r>
              <a:rPr lang="sk-SK" sz="3200" dirty="0" smtClean="0">
                <a:solidFill>
                  <a:srgbClr val="000000"/>
                </a:solidFill>
                <a:latin typeface="Cambria"/>
              </a:rPr>
              <a:t>A, číslo dverí 120</a:t>
            </a:r>
            <a:endParaRPr lang="sk-SK" sz="3200" b="1" dirty="0">
              <a:solidFill>
                <a:srgbClr val="000000"/>
              </a:solidFill>
              <a:latin typeface="Cambria"/>
            </a:endParaRPr>
          </a:p>
        </p:txBody>
      </p:sp>
      <p:cxnSp>
        <p:nvCxnSpPr>
          <p:cNvPr id="3" name="Straight Connector 6"/>
          <p:cNvCxnSpPr/>
          <p:nvPr/>
        </p:nvCxnSpPr>
        <p:spPr>
          <a:xfrm>
            <a:off x="4191000" y="1540252"/>
            <a:ext cx="0" cy="49197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ĺžnik 3"/>
          <p:cNvSpPr/>
          <p:nvPr/>
        </p:nvSpPr>
        <p:spPr>
          <a:xfrm>
            <a:off x="165100" y="1510701"/>
            <a:ext cx="40259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b="1" u="sng" dirty="0">
              <a:solidFill>
                <a:srgbClr val="000000"/>
              </a:solidFill>
              <a:latin typeface="Cambria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800" b="1" dirty="0">
                <a:latin typeface="Cambria" panose="02040503050406030204" pitchFamily="18" charset="0"/>
              </a:rPr>
              <a:t>Mgr. </a:t>
            </a:r>
            <a:r>
              <a:rPr lang="sk-SK" sz="2800" b="1" dirty="0" smtClean="0">
                <a:latin typeface="Cambria" panose="02040503050406030204" pitchFamily="18" charset="0"/>
              </a:rPr>
              <a:t>Katarína </a:t>
            </a:r>
            <a:r>
              <a:rPr lang="sk-SK" sz="2800" b="1" dirty="0" err="1" smtClean="0">
                <a:latin typeface="Cambria" panose="02040503050406030204" pitchFamily="18" charset="0"/>
              </a:rPr>
              <a:t>Šipeky</a:t>
            </a:r>
            <a:endParaRPr lang="sk-SK" sz="2400" b="1" dirty="0">
              <a:solidFill>
                <a:srgbClr val="000000"/>
              </a:solidFill>
              <a:latin typeface="Cambria"/>
            </a:endParaRPr>
          </a:p>
          <a:p>
            <a:r>
              <a:rPr lang="sk-SK" sz="2400" b="1" dirty="0">
                <a:latin typeface="Cambria" panose="02040503050406030204" pitchFamily="18" charset="0"/>
                <a:ea typeface="Cambria" panose="02040503050406030204" pitchFamily="18" charset="0"/>
              </a:rPr>
              <a:t>0918674245</a:t>
            </a:r>
            <a:r>
              <a:rPr lang="sk-SK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sk-SK" sz="2400" b="1" dirty="0" err="1" smtClean="0">
                <a:latin typeface="Cambria" panose="02040503050406030204" pitchFamily="18" charset="0"/>
                <a:hlinkClick r:id="rId2"/>
              </a:rPr>
              <a:t>katarina.sipeky@stuba.sk</a:t>
            </a:r>
            <a:endParaRPr lang="sk-SK" sz="2400" b="1" dirty="0">
              <a:solidFill>
                <a:srgbClr val="000000"/>
              </a:solidFill>
              <a:latin typeface="Cambria"/>
            </a:endParaRPr>
          </a:p>
          <a:p>
            <a:r>
              <a:rPr lang="sk-SK" sz="2400" dirty="0" smtClean="0">
                <a:latin typeface="Cambria" panose="02040503050406030204" pitchFamily="18" charset="0"/>
              </a:rPr>
              <a:t>1.poschodie</a:t>
            </a:r>
            <a:r>
              <a:rPr lang="sk-SK" sz="2400" dirty="0">
                <a:latin typeface="Cambria" panose="02040503050406030204" pitchFamily="18" charset="0"/>
              </a:rPr>
              <a:t>, blok </a:t>
            </a:r>
            <a:r>
              <a:rPr lang="sk-SK" sz="2400" dirty="0" smtClean="0">
                <a:latin typeface="Cambria" panose="02040503050406030204" pitchFamily="18" charset="0"/>
              </a:rPr>
              <a:t>A,</a:t>
            </a:r>
          </a:p>
          <a:p>
            <a:r>
              <a:rPr lang="sk-SK" sz="2400" dirty="0" smtClean="0">
                <a:latin typeface="Cambria" panose="02040503050406030204" pitchFamily="18" charset="0"/>
              </a:rPr>
              <a:t>č</a:t>
            </a:r>
            <a:r>
              <a:rPr lang="sk-SK" sz="2400" dirty="0">
                <a:latin typeface="Cambria" panose="02040503050406030204" pitchFamily="18" charset="0"/>
              </a:rPr>
              <a:t>. dverí </a:t>
            </a:r>
            <a:r>
              <a:rPr lang="sk-SK" sz="2400" dirty="0" smtClean="0">
                <a:latin typeface="Cambria" panose="02040503050406030204" pitchFamily="18" charset="0"/>
              </a:rPr>
              <a:t>120</a:t>
            </a:r>
          </a:p>
          <a:p>
            <a:pPr marL="457200" indent="-457200">
              <a:buAutoNum type="arabicPeriod"/>
            </a:pPr>
            <a:endParaRPr lang="sk-SK" sz="2400" b="1" dirty="0">
              <a:latin typeface="Cambria" panose="02040503050406030204" pitchFamily="18" charset="0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b="1" u="sng" dirty="0" smtClean="0">
                <a:solidFill>
                  <a:srgbClr val="2E2E22"/>
                </a:solidFill>
                <a:latin typeface="Cambria"/>
              </a:rPr>
              <a:t>SOCIÁLNE </a:t>
            </a:r>
            <a:r>
              <a:rPr lang="sk-SK" b="1" u="sng" dirty="0">
                <a:solidFill>
                  <a:srgbClr val="2E2E22"/>
                </a:solidFill>
                <a:latin typeface="Cambria"/>
              </a:rPr>
              <a:t>ŠTIPENDIUM </a:t>
            </a:r>
            <a:endParaRPr lang="sk-SK" b="1" u="sng" dirty="0" smtClean="0">
              <a:solidFill>
                <a:srgbClr val="2E2E22"/>
              </a:solidFill>
              <a:latin typeface="Cambria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b="1" u="sng" dirty="0" smtClean="0">
                <a:solidFill>
                  <a:srgbClr val="2E2E22"/>
                </a:solidFill>
                <a:latin typeface="Cambria"/>
              </a:rPr>
              <a:t>TEHOTENSKÉ ŠTIPENDIUM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b="1" u="sng" dirty="0">
              <a:solidFill>
                <a:srgbClr val="2E2E22"/>
              </a:solidFill>
              <a:latin typeface="Cambria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dirty="0">
                <a:solidFill>
                  <a:srgbClr val="2E2E22"/>
                </a:solidFill>
                <a:latin typeface="Cambria"/>
              </a:rPr>
              <a:t>žiadosť a informácie nájdete na </a:t>
            </a:r>
            <a:r>
              <a:rPr lang="sk-SK" b="1" dirty="0" err="1">
                <a:solidFill>
                  <a:srgbClr val="2E2E22"/>
                </a:solidFill>
                <a:latin typeface="Cambria"/>
              </a:rPr>
              <a:t>www.fchpt.stuba.sk</a:t>
            </a:r>
            <a:r>
              <a:rPr lang="sk-SK" b="1" dirty="0">
                <a:solidFill>
                  <a:srgbClr val="2E2E22"/>
                </a:solidFill>
                <a:latin typeface="Cambria"/>
              </a:rPr>
              <a:t>  </a:t>
            </a:r>
            <a:endParaRPr lang="sk-SK" b="1" dirty="0" smtClean="0">
              <a:solidFill>
                <a:srgbClr val="2E2E22"/>
              </a:solidFill>
              <a:latin typeface="Cambria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i="1" u="sng" dirty="0" smtClean="0">
                <a:solidFill>
                  <a:srgbClr val="2E2E22"/>
                </a:solidFill>
                <a:latin typeface="Cambria"/>
              </a:rPr>
              <a:t>postup</a:t>
            </a:r>
            <a:r>
              <a:rPr lang="sk-SK" i="1" dirty="0">
                <a:solidFill>
                  <a:srgbClr val="2E2E22"/>
                </a:solidFill>
                <a:latin typeface="Cambria"/>
              </a:rPr>
              <a:t>:</a:t>
            </a:r>
            <a:r>
              <a:rPr lang="sk-SK" dirty="0">
                <a:solidFill>
                  <a:srgbClr val="2E2E22"/>
                </a:solidFill>
                <a:latin typeface="Cambria"/>
              </a:rPr>
              <a:t> </a:t>
            </a:r>
            <a:r>
              <a:rPr lang="sk-SK" b="1" dirty="0" smtClean="0">
                <a:solidFill>
                  <a:srgbClr val="2E2E22"/>
                </a:solidFill>
                <a:latin typeface="Cambria"/>
              </a:rPr>
              <a:t>P</a:t>
            </a:r>
            <a:r>
              <a:rPr lang="sk-SK" b="1" i="1" dirty="0" smtClean="0">
                <a:solidFill>
                  <a:srgbClr val="2E2E22"/>
                </a:solidFill>
                <a:latin typeface="Cambria"/>
              </a:rPr>
              <a:t>re </a:t>
            </a:r>
            <a:r>
              <a:rPr lang="sk-SK" b="1" i="1" dirty="0" err="1" smtClean="0">
                <a:solidFill>
                  <a:srgbClr val="2E2E22"/>
                </a:solidFill>
                <a:latin typeface="Cambria"/>
              </a:rPr>
              <a:t>študentov→</a:t>
            </a:r>
            <a:r>
              <a:rPr lang="sk-SK" b="1" i="1" dirty="0" smtClean="0">
                <a:solidFill>
                  <a:srgbClr val="2E2E22"/>
                </a:solidFill>
                <a:latin typeface="Cambria"/>
              </a:rPr>
              <a:t> </a:t>
            </a:r>
            <a:r>
              <a:rPr lang="sk-SK" b="1" i="1" dirty="0">
                <a:solidFill>
                  <a:srgbClr val="2E2E22"/>
                </a:solidFill>
                <a:latin typeface="Cambria"/>
              </a:rPr>
              <a:t>Sociálne </a:t>
            </a:r>
            <a:r>
              <a:rPr lang="sk-SK" b="1" i="1" dirty="0" smtClean="0">
                <a:solidFill>
                  <a:srgbClr val="2E2E22"/>
                </a:solidFill>
                <a:latin typeface="Cambria"/>
              </a:rPr>
              <a:t>štipendiá → Tehotenské štipendiá</a:t>
            </a:r>
            <a:endParaRPr lang="sk-SK" b="1" i="1" dirty="0">
              <a:solidFill>
                <a:srgbClr val="2E2E22"/>
              </a:solidFill>
              <a:latin typeface="Cambria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b="1" i="1" dirty="0">
              <a:solidFill>
                <a:srgbClr val="2E2E22"/>
              </a:solidFill>
              <a:latin typeface="Cambria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4241800" y="3171468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b="1" u="sng" dirty="0">
                <a:solidFill>
                  <a:srgbClr val="2E2E22"/>
                </a:solidFill>
                <a:latin typeface="Cambria"/>
              </a:rPr>
              <a:t>Úradné hodiny </a:t>
            </a:r>
          </a:p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sz="2000" b="1" dirty="0">
              <a:solidFill>
                <a:srgbClr val="2E2E22"/>
              </a:solidFill>
              <a:latin typeface="Cambria"/>
            </a:endParaRPr>
          </a:p>
          <a:p>
            <a:pPr lvl="0"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b="1" dirty="0" smtClean="0">
                <a:solidFill>
                  <a:srgbClr val="2E2E22"/>
                </a:solidFill>
                <a:latin typeface="Cambria"/>
              </a:rPr>
              <a:t>Utorok</a:t>
            </a:r>
            <a:r>
              <a:rPr lang="sk-SK" sz="2000" b="1" dirty="0">
                <a:solidFill>
                  <a:srgbClr val="2E2E22"/>
                </a:solidFill>
                <a:latin typeface="Cambria"/>
              </a:rPr>
              <a:t>	</a:t>
            </a:r>
            <a:r>
              <a:rPr lang="sk-SK" sz="2000" b="1" dirty="0" smtClean="0">
                <a:solidFill>
                  <a:srgbClr val="2E2E22"/>
                </a:solidFill>
                <a:latin typeface="Cambria"/>
              </a:rPr>
              <a:t> 	</a:t>
            </a:r>
            <a:r>
              <a:rPr lang="sk-SK" sz="2000" dirty="0" smtClean="0">
                <a:solidFill>
                  <a:srgbClr val="2E2E22"/>
                </a:solidFill>
                <a:latin typeface="Cambria"/>
              </a:rPr>
              <a:t>12:30 </a:t>
            </a:r>
            <a:r>
              <a:rPr lang="sk-SK" sz="2000" dirty="0">
                <a:solidFill>
                  <a:srgbClr val="2E2E22"/>
                </a:solidFill>
                <a:latin typeface="Cambria"/>
              </a:rPr>
              <a:t>– 14:00 </a:t>
            </a:r>
            <a:endParaRPr lang="sk-SK" sz="2000" dirty="0" smtClean="0">
              <a:solidFill>
                <a:srgbClr val="2E2E22"/>
              </a:solidFill>
              <a:latin typeface="Cambria"/>
            </a:endParaRPr>
          </a:p>
          <a:p>
            <a:pPr lvl="0"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b="1" dirty="0" smtClean="0">
                <a:solidFill>
                  <a:srgbClr val="2E2E22"/>
                </a:solidFill>
                <a:latin typeface="Cambria"/>
              </a:rPr>
              <a:t>Štvrtok</a:t>
            </a:r>
            <a:r>
              <a:rPr lang="sk-SK" sz="2000" dirty="0">
                <a:solidFill>
                  <a:srgbClr val="2E2E22"/>
                </a:solidFill>
                <a:latin typeface="Cambria"/>
              </a:rPr>
              <a:t>	  </a:t>
            </a:r>
            <a:r>
              <a:rPr lang="sk-SK" sz="2000" dirty="0" smtClean="0">
                <a:solidFill>
                  <a:srgbClr val="2E2E22"/>
                </a:solidFill>
                <a:latin typeface="Cambria"/>
              </a:rPr>
              <a:t>	12:30 </a:t>
            </a:r>
            <a:r>
              <a:rPr lang="sk-SK" sz="2000" dirty="0">
                <a:solidFill>
                  <a:srgbClr val="2E2E22"/>
                </a:solidFill>
                <a:latin typeface="Cambria"/>
              </a:rPr>
              <a:t>– </a:t>
            </a:r>
            <a:r>
              <a:rPr lang="sk-SK" sz="2000" dirty="0" smtClean="0">
                <a:solidFill>
                  <a:srgbClr val="2E2E22"/>
                </a:solidFill>
                <a:latin typeface="Cambria"/>
              </a:rPr>
              <a:t>14:00</a:t>
            </a:r>
            <a:endParaRPr lang="sk-SK" sz="2000" dirty="0">
              <a:solidFill>
                <a:srgbClr val="2E2E22"/>
              </a:solidFill>
              <a:latin typeface="Cambria"/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19C936F-6D61-438C-B6B1-EA4E1E80C464}" type="slidenum">
              <a:rPr lang="en-US" smtClean="0"/>
              <a:pPr lvl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027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19C936F-6D61-438C-B6B1-EA4E1E80C464}" type="slidenum">
              <a:rPr lang="en-US" smtClean="0"/>
              <a:pPr lvl="0"/>
              <a:t>2</a:t>
            </a:fld>
            <a:endParaRPr lang="en-US"/>
          </a:p>
        </p:txBody>
      </p:sp>
      <p:sp>
        <p:nvSpPr>
          <p:cNvPr id="6" name="Obdĺžnik 5"/>
          <p:cNvSpPr/>
          <p:nvPr/>
        </p:nvSpPr>
        <p:spPr>
          <a:xfrm>
            <a:off x="428017" y="739302"/>
            <a:ext cx="771403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k-SK" b="1" u="sng" dirty="0" smtClean="0">
              <a:latin typeface="Cambria" panose="02040503050406030204" pitchFamily="18" charset="0"/>
            </a:endParaRPr>
          </a:p>
          <a:p>
            <a:r>
              <a:rPr lang="en-US" sz="2000" b="1" u="sng" dirty="0" smtClean="0">
                <a:latin typeface="Cambria" panose="02040503050406030204" pitchFamily="18" charset="0"/>
              </a:rPr>
              <a:t>DEKAN</a:t>
            </a:r>
            <a:endParaRPr lang="sk-SK" sz="2000" b="1" u="sng" dirty="0">
              <a:latin typeface="Cambria" panose="02040503050406030204" pitchFamily="18" charset="0"/>
            </a:endParaRPr>
          </a:p>
          <a:p>
            <a:r>
              <a:rPr lang="en-US" sz="2000" b="1" dirty="0">
                <a:latin typeface="Cambria" panose="02040503050406030204" pitchFamily="18" charset="0"/>
              </a:rPr>
              <a:t>prof. </a:t>
            </a:r>
            <a:r>
              <a:rPr lang="en-US" sz="2000" b="1" dirty="0" err="1">
                <a:latin typeface="Cambria" panose="02040503050406030204" pitchFamily="18" charset="0"/>
              </a:rPr>
              <a:t>Ing</a:t>
            </a:r>
            <a:r>
              <a:rPr lang="en-US" sz="2000" b="1" dirty="0">
                <a:latin typeface="Cambria" panose="02040503050406030204" pitchFamily="18" charset="0"/>
              </a:rPr>
              <a:t>. Anton </a:t>
            </a:r>
            <a:r>
              <a:rPr lang="en-US" sz="2000" b="1" dirty="0" err="1">
                <a:latin typeface="Cambria" panose="02040503050406030204" pitchFamily="18" charset="0"/>
              </a:rPr>
              <a:t>Gatial</a:t>
            </a:r>
            <a:r>
              <a:rPr lang="en-US" sz="2000" b="1" dirty="0">
                <a:latin typeface="Cambria" panose="02040503050406030204" pitchFamily="18" charset="0"/>
              </a:rPr>
              <a:t>, </a:t>
            </a:r>
            <a:r>
              <a:rPr lang="en-US" sz="2000" b="1" dirty="0" err="1">
                <a:latin typeface="Cambria" panose="02040503050406030204" pitchFamily="18" charset="0"/>
              </a:rPr>
              <a:t>DrSc</a:t>
            </a:r>
            <a:r>
              <a:rPr lang="en-US" sz="2000" b="1" dirty="0">
                <a:latin typeface="Cambria" panose="02040503050406030204" pitchFamily="18" charset="0"/>
              </a:rPr>
              <a:t>.</a:t>
            </a:r>
            <a:endParaRPr lang="sk-SK" sz="2000" b="1" dirty="0">
              <a:latin typeface="Cambria" panose="02040503050406030204" pitchFamily="18" charset="0"/>
            </a:endParaRPr>
          </a:p>
          <a:p>
            <a:endParaRPr lang="sk-SK" b="1" dirty="0" smtClean="0">
              <a:latin typeface="Cambria" panose="02040503050406030204" pitchFamily="18" charset="0"/>
            </a:endParaRPr>
          </a:p>
          <a:p>
            <a:endParaRPr lang="sk-SK" b="1" dirty="0" smtClean="0">
              <a:latin typeface="Cambria" panose="02040503050406030204" pitchFamily="18" charset="0"/>
            </a:endParaRPr>
          </a:p>
          <a:p>
            <a:endParaRPr lang="sk-SK" b="1" dirty="0">
              <a:latin typeface="Cambria" panose="02040503050406030204" pitchFamily="18" charset="0"/>
            </a:endParaRPr>
          </a:p>
          <a:p>
            <a:r>
              <a:rPr lang="sk-SK" sz="2000" b="1" u="sng" dirty="0">
                <a:latin typeface="Cambria" panose="02040503050406030204" pitchFamily="18" charset="0"/>
              </a:rPr>
              <a:t>PRODEKANKA</a:t>
            </a:r>
          </a:p>
          <a:p>
            <a:r>
              <a:rPr lang="sk-SK" sz="2000" b="1" dirty="0">
                <a:latin typeface="Cambria" panose="02040503050406030204" pitchFamily="18" charset="0"/>
              </a:rPr>
              <a:t>doc. Ing. Milena Reháková, PhD.</a:t>
            </a:r>
            <a:br>
              <a:rPr lang="sk-SK" sz="2000" b="1" dirty="0">
                <a:latin typeface="Cambria" panose="02040503050406030204" pitchFamily="18" charset="0"/>
              </a:rPr>
            </a:br>
            <a:r>
              <a:rPr lang="sk-SK" sz="2000" dirty="0">
                <a:latin typeface="Cambria" panose="02040503050406030204" pitchFamily="18" charset="0"/>
              </a:rPr>
              <a:t>prodekanka pre denné a externé bakalárske štúdium, inžinierske a doktorandské štúdium, ďalšie formy vzdelávania, sociálnu starostlivosť o študentov</a:t>
            </a:r>
          </a:p>
          <a:p>
            <a:r>
              <a:rPr lang="sk-SK" sz="2000" dirty="0">
                <a:latin typeface="Cambria" panose="02040503050406030204" pitchFamily="18" charset="0"/>
              </a:rPr>
              <a:t/>
            </a:r>
            <a:br>
              <a:rPr lang="sk-SK" sz="2000" dirty="0">
                <a:latin typeface="Cambria" panose="02040503050406030204" pitchFamily="18" charset="0"/>
              </a:rPr>
            </a:br>
            <a:r>
              <a:rPr lang="sk-SK" sz="2000" b="1" dirty="0" err="1">
                <a:latin typeface="Cambria" panose="02040503050406030204" pitchFamily="18" charset="0"/>
              </a:rPr>
              <a:t>milena.rehakova@stuba.sk</a:t>
            </a:r>
            <a:endParaRPr lang="sk-SK" sz="2000" b="1" dirty="0">
              <a:latin typeface="Cambria" panose="02040503050406030204" pitchFamily="18" charset="0"/>
            </a:endParaRPr>
          </a:p>
          <a:p>
            <a:r>
              <a:rPr lang="sk-SK" sz="2000" dirty="0" smtClean="0">
                <a:latin typeface="Cambria" panose="02040503050406030204" pitchFamily="18" charset="0"/>
              </a:rPr>
              <a:t>1. poschodie</a:t>
            </a:r>
            <a:r>
              <a:rPr lang="sk-SK" sz="2000" dirty="0">
                <a:latin typeface="Cambria" panose="02040503050406030204" pitchFamily="18" charset="0"/>
              </a:rPr>
              <a:t>, blok B, č. dverí </a:t>
            </a:r>
            <a:r>
              <a:rPr lang="sk-SK" sz="2000" b="1" dirty="0" smtClean="0">
                <a:latin typeface="Cambria" panose="02040503050406030204" pitchFamily="18" charset="0"/>
              </a:rPr>
              <a:t>188</a:t>
            </a:r>
          </a:p>
          <a:p>
            <a:endParaRPr lang="sk-SK" b="1" dirty="0">
              <a:latin typeface="Cambria" panose="02040503050406030204" pitchFamily="18" charset="0"/>
            </a:endParaRPr>
          </a:p>
          <a:p>
            <a:endParaRPr lang="sk-SK" b="1" dirty="0" smtClean="0">
              <a:latin typeface="Cambria" panose="02040503050406030204" pitchFamily="18" charset="0"/>
            </a:endParaRPr>
          </a:p>
          <a:p>
            <a:endParaRPr lang="sk-SK" b="1" dirty="0">
              <a:latin typeface="Cambria" panose="02040503050406030204" pitchFamily="18" charset="0"/>
            </a:endParaRPr>
          </a:p>
          <a:p>
            <a:endParaRPr lang="sk-SK" b="1" dirty="0" smtClean="0">
              <a:latin typeface="Cambria" panose="02040503050406030204" pitchFamily="18" charset="0"/>
            </a:endParaRPr>
          </a:p>
          <a:p>
            <a:endParaRPr lang="sk-SK" b="1" dirty="0">
              <a:latin typeface="Cambria" panose="02040503050406030204" pitchFamily="18" charset="0"/>
            </a:endParaRPr>
          </a:p>
          <a:p>
            <a:endParaRPr lang="sk-SK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511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19C936F-6D61-438C-B6B1-EA4E1E80C464}" type="slidenum">
              <a:rPr lang="en-US" smtClean="0"/>
              <a:pPr lvl="0"/>
              <a:t>3</a:t>
            </a:fld>
            <a:endParaRPr lang="en-US"/>
          </a:p>
        </p:txBody>
      </p:sp>
      <p:sp>
        <p:nvSpPr>
          <p:cNvPr id="6" name="Obdĺžnik 5"/>
          <p:cNvSpPr/>
          <p:nvPr/>
        </p:nvSpPr>
        <p:spPr>
          <a:xfrm>
            <a:off x="428017" y="739302"/>
            <a:ext cx="771403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k-SK" b="1" u="sng" dirty="0" smtClean="0">
              <a:latin typeface="Cambria" panose="02040503050406030204" pitchFamily="18" charset="0"/>
            </a:endParaRPr>
          </a:p>
          <a:p>
            <a:endParaRPr lang="sk-SK" b="1" dirty="0">
              <a:latin typeface="Cambria" panose="02040503050406030204" pitchFamily="18" charset="0"/>
            </a:endParaRPr>
          </a:p>
          <a:p>
            <a:endParaRPr lang="sk-SK" b="1" dirty="0" smtClean="0">
              <a:latin typeface="Cambria" panose="02040503050406030204" pitchFamily="18" charset="0"/>
            </a:endParaRPr>
          </a:p>
          <a:p>
            <a:endParaRPr lang="sk-SK" b="1" dirty="0">
              <a:latin typeface="Cambria" panose="02040503050406030204" pitchFamily="18" charset="0"/>
            </a:endParaRPr>
          </a:p>
          <a:p>
            <a:endParaRPr lang="sk-SK" b="1" dirty="0" smtClean="0">
              <a:latin typeface="Cambria" panose="02040503050406030204" pitchFamily="18" charset="0"/>
            </a:endParaRPr>
          </a:p>
          <a:p>
            <a:endParaRPr lang="sk-SK" b="1" dirty="0">
              <a:latin typeface="Cambria" panose="02040503050406030204" pitchFamily="18" charset="0"/>
            </a:endParaRPr>
          </a:p>
          <a:p>
            <a:endParaRPr lang="sk-SK" b="1" dirty="0">
              <a:latin typeface="Cambria" panose="02040503050406030204" pitchFamily="18" charset="0"/>
            </a:endParaRPr>
          </a:p>
        </p:txBody>
      </p:sp>
      <p:sp>
        <p:nvSpPr>
          <p:cNvPr id="2" name="Obdĺžnik 1"/>
          <p:cNvSpPr/>
          <p:nvPr/>
        </p:nvSpPr>
        <p:spPr>
          <a:xfrm>
            <a:off x="554477" y="828288"/>
            <a:ext cx="7451387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800" b="1" u="sng" dirty="0">
                <a:latin typeface="Cambria" panose="02040503050406030204" pitchFamily="18" charset="0"/>
              </a:rPr>
              <a:t>PEDAGOGICKÝ ÚTVAR</a:t>
            </a:r>
            <a:r>
              <a:rPr lang="sk-SK" sz="2800" b="1" dirty="0">
                <a:latin typeface="Cambria" panose="02040503050406030204" pitchFamily="18" charset="0"/>
              </a:rPr>
              <a:t> </a:t>
            </a:r>
            <a:r>
              <a:rPr lang="sk-SK" sz="2400" b="1" dirty="0">
                <a:latin typeface="Cambria" panose="02040503050406030204" pitchFamily="18" charset="0"/>
              </a:rPr>
              <a:t>:</a:t>
            </a:r>
            <a:endParaRPr lang="sk-SK" sz="2400" b="1" u="sng" dirty="0">
              <a:latin typeface="Cambria" panose="02040503050406030204" pitchFamily="18" charset="0"/>
            </a:endParaRPr>
          </a:p>
          <a:p>
            <a:endParaRPr lang="sk-SK" sz="2400" b="1" u="sng" dirty="0">
              <a:latin typeface="Cambria" panose="02040503050406030204" pitchFamily="18" charset="0"/>
            </a:endParaRPr>
          </a:p>
          <a:p>
            <a:r>
              <a:rPr lang="sk-SK" sz="2400" b="1" u="sng" dirty="0">
                <a:latin typeface="Cambria" panose="02040503050406030204" pitchFamily="18" charset="0"/>
              </a:rPr>
              <a:t>Študijné oddelenie</a:t>
            </a:r>
          </a:p>
          <a:p>
            <a:endParaRPr lang="sk-SK" sz="2400" b="1" u="sng" dirty="0">
              <a:latin typeface="Cambria" panose="02040503050406030204" pitchFamily="18" charset="0"/>
            </a:endParaRPr>
          </a:p>
          <a:p>
            <a:r>
              <a:rPr lang="sk-SK" sz="2400" b="1" u="sng" dirty="0">
                <a:latin typeface="Cambria" panose="02040503050406030204" pitchFamily="18" charset="0"/>
              </a:rPr>
              <a:t>Oddelenie sociálnych záležitostí</a:t>
            </a:r>
          </a:p>
          <a:p>
            <a:endParaRPr lang="sk-SK" sz="2400" b="1" u="sng" dirty="0" smtClean="0">
              <a:latin typeface="Cambria" panose="02040503050406030204" pitchFamily="18" charset="0"/>
            </a:endParaRPr>
          </a:p>
          <a:p>
            <a:endParaRPr lang="sk-SK" sz="2400" b="1" u="sng" dirty="0">
              <a:latin typeface="Cambria" panose="02040503050406030204" pitchFamily="18" charset="0"/>
            </a:endParaRPr>
          </a:p>
          <a:p>
            <a:endParaRPr lang="sk-SK" sz="2400" b="1" u="sng" dirty="0" smtClean="0">
              <a:latin typeface="Cambria" panose="02040503050406030204" pitchFamily="18" charset="0"/>
            </a:endParaRPr>
          </a:p>
          <a:p>
            <a:endParaRPr lang="sk-SK" sz="2000" b="1" u="sng" dirty="0">
              <a:latin typeface="Cambria" panose="02040503050406030204" pitchFamily="18" charset="0"/>
            </a:endParaRPr>
          </a:p>
          <a:p>
            <a:r>
              <a:rPr lang="sk-SK" sz="2400" b="1" u="sng" dirty="0">
                <a:latin typeface="Cambria" panose="02040503050406030204" pitchFamily="18" charset="0"/>
              </a:rPr>
              <a:t>VEDÚCA PEDAGOGICKÉHO ÚTVARU</a:t>
            </a:r>
            <a:r>
              <a:rPr lang="sk-SK" sz="2400" dirty="0"/>
              <a:t/>
            </a:r>
            <a:br>
              <a:rPr lang="sk-SK" sz="2400" dirty="0"/>
            </a:br>
            <a:r>
              <a:rPr lang="sk-SK" sz="2000" b="1" dirty="0"/>
              <a:t>Mgr. Mária </a:t>
            </a:r>
            <a:r>
              <a:rPr lang="sk-SK" sz="2000" b="1" dirty="0" err="1" smtClean="0"/>
              <a:t>Okoličányová</a:t>
            </a:r>
            <a:r>
              <a:rPr lang="sk-SK" sz="2000" b="1" dirty="0" smtClean="0"/>
              <a:t> </a:t>
            </a:r>
            <a:r>
              <a:rPr lang="sk-SK" b="1" dirty="0" smtClean="0">
                <a:latin typeface="Cambria" panose="02040503050406030204" pitchFamily="18" charset="0"/>
              </a:rPr>
              <a:t>- </a:t>
            </a:r>
            <a:r>
              <a:rPr lang="sk-SK" dirty="0">
                <a:latin typeface="Cambria" panose="02040503050406030204" pitchFamily="18" charset="0"/>
              </a:rPr>
              <a:t>doktorandské štúdium, ubytovanie</a:t>
            </a:r>
          </a:p>
          <a:p>
            <a:r>
              <a:rPr lang="sk-SK" b="1" dirty="0" err="1" smtClean="0"/>
              <a:t>maria.okolicanyova</a:t>
            </a:r>
            <a:r>
              <a:rPr lang="sk-SK" b="1" dirty="0" err="1" smtClean="0">
                <a:latin typeface="Cambria" panose="02040503050406030204" pitchFamily="18" charset="0"/>
              </a:rPr>
              <a:t>@stuba.sk</a:t>
            </a:r>
            <a:endParaRPr lang="sk-SK" b="1" dirty="0">
              <a:latin typeface="Cambria" panose="02040503050406030204" pitchFamily="18" charset="0"/>
            </a:endParaRPr>
          </a:p>
          <a:p>
            <a:r>
              <a:rPr lang="sk-SK" dirty="0"/>
              <a:t>+421 949 007 </a:t>
            </a:r>
            <a:r>
              <a:rPr lang="sk-SK" dirty="0" smtClean="0"/>
              <a:t>354</a:t>
            </a:r>
            <a:br>
              <a:rPr lang="sk-SK" dirty="0" smtClean="0"/>
            </a:br>
            <a:r>
              <a:rPr lang="sk-SK" dirty="0" smtClean="0">
                <a:latin typeface="Cambria" panose="02040503050406030204" pitchFamily="18" charset="0"/>
              </a:rPr>
              <a:t>1</a:t>
            </a:r>
            <a:r>
              <a:rPr lang="sk-SK" dirty="0">
                <a:latin typeface="Cambria" panose="02040503050406030204" pitchFamily="18" charset="0"/>
              </a:rPr>
              <a:t>. poschodie, blok B, č. dverí </a:t>
            </a:r>
            <a:r>
              <a:rPr lang="sk-SK" b="1" dirty="0">
                <a:latin typeface="Cambria" panose="02040503050406030204" pitchFamily="18" charset="0"/>
              </a:rPr>
              <a:t>138</a:t>
            </a:r>
          </a:p>
        </p:txBody>
      </p:sp>
    </p:spTree>
    <p:extLst>
      <p:ext uri="{BB962C8B-B14F-4D97-AF65-F5344CB8AC3E}">
        <p14:creationId xmlns:p14="http://schemas.microsoft.com/office/powerpoint/2010/main" val="2459052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5"/>
          <p:cNvSpPr txBox="1"/>
          <p:nvPr/>
        </p:nvSpPr>
        <p:spPr>
          <a:xfrm>
            <a:off x="185350" y="0"/>
            <a:ext cx="8116393" cy="5232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800" b="1" i="0" u="none" strike="noStrike" kern="1200" cap="none" spc="0" baseline="0" dirty="0">
                <a:solidFill>
                  <a:srgbClr val="000000"/>
                </a:solidFill>
                <a:uFillTx/>
                <a:latin typeface="Cambria"/>
              </a:rPr>
              <a:t>Študijné oddelenie	</a:t>
            </a:r>
            <a:r>
              <a:rPr lang="sk-SK" sz="2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Cambria"/>
              </a:rPr>
              <a:t>	</a:t>
            </a:r>
            <a:r>
              <a:rPr lang="sk-SK" sz="2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mbria"/>
              </a:rPr>
              <a:t>1.</a:t>
            </a:r>
            <a:r>
              <a:rPr lang="sk-SK" sz="2800" b="0" i="0" u="none" strike="noStrike" kern="1200" cap="none" spc="0" dirty="0" smtClean="0">
                <a:solidFill>
                  <a:srgbClr val="000000"/>
                </a:solidFill>
                <a:uFillTx/>
                <a:latin typeface="Cambria"/>
              </a:rPr>
              <a:t> </a:t>
            </a:r>
            <a:r>
              <a:rPr lang="sk-SK" sz="2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mbria"/>
              </a:rPr>
              <a:t>poschodie</a:t>
            </a:r>
            <a:r>
              <a:rPr lang="sk-SK" sz="2800" b="0" i="0" u="none" strike="noStrike" kern="1200" cap="none" spc="0" baseline="0" dirty="0">
                <a:solidFill>
                  <a:srgbClr val="000000"/>
                </a:solidFill>
                <a:uFillTx/>
                <a:latin typeface="Cambria"/>
              </a:rPr>
              <a:t>, blok </a:t>
            </a:r>
            <a:r>
              <a:rPr lang="sk-SK" sz="2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mbria"/>
              </a:rPr>
              <a:t>A</a:t>
            </a:r>
            <a:endParaRPr lang="sk-SK" sz="2800" b="1" i="0" u="none" strike="noStrike" kern="1200" cap="none" spc="0" baseline="0" dirty="0">
              <a:solidFill>
                <a:srgbClr val="000000"/>
              </a:solidFill>
              <a:uFillTx/>
              <a:latin typeface="Cambria"/>
            </a:endParaRPr>
          </a:p>
        </p:txBody>
      </p:sp>
      <p:sp>
        <p:nvSpPr>
          <p:cNvPr id="4" name="BlokTextu 6"/>
          <p:cNvSpPr txBox="1"/>
          <p:nvPr/>
        </p:nvSpPr>
        <p:spPr>
          <a:xfrm>
            <a:off x="185350" y="523220"/>
            <a:ext cx="4348549" cy="806374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b="1" u="sng" dirty="0">
                <a:solidFill>
                  <a:srgbClr val="000000"/>
                </a:solidFill>
                <a:latin typeface="Cambria"/>
              </a:rPr>
              <a:t>Referentky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dirty="0">
                <a:solidFill>
                  <a:srgbClr val="000000"/>
                </a:solidFill>
                <a:latin typeface="Cambria"/>
              </a:rPr>
              <a:t>B-POVYKO + konverzný</a:t>
            </a:r>
            <a:endParaRPr lang="sk-SK" sz="2000" u="sng" dirty="0">
              <a:solidFill>
                <a:srgbClr val="000000"/>
              </a:solidFill>
              <a:latin typeface="Cambria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b="1" dirty="0">
                <a:solidFill>
                  <a:srgbClr val="000000"/>
                </a:solidFill>
                <a:latin typeface="Cambria"/>
              </a:rPr>
              <a:t>Mgr. Eva </a:t>
            </a:r>
            <a:r>
              <a:rPr lang="sk-SK" sz="2000" b="1" dirty="0" err="1">
                <a:solidFill>
                  <a:srgbClr val="000000"/>
                </a:solidFill>
                <a:latin typeface="Cambria"/>
              </a:rPr>
              <a:t>Danášová</a:t>
            </a:r>
            <a:r>
              <a:rPr lang="sk-SK" sz="2000" b="1" dirty="0">
                <a:solidFill>
                  <a:srgbClr val="000000"/>
                </a:solidFill>
                <a:latin typeface="Cambria"/>
              </a:rPr>
              <a:t>	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b="1" dirty="0">
                <a:solidFill>
                  <a:srgbClr val="000000"/>
                </a:solidFill>
                <a:latin typeface="Cambria"/>
              </a:rPr>
              <a:t>0918 674 242	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b="1" dirty="0" err="1">
                <a:solidFill>
                  <a:srgbClr val="000000"/>
                </a:solidFill>
                <a:latin typeface="Cambria"/>
              </a:rPr>
              <a:t>eva.danasova@stuba.sk</a:t>
            </a:r>
            <a:endParaRPr lang="sk-SK" sz="2000" b="1" dirty="0">
              <a:solidFill>
                <a:srgbClr val="000000"/>
              </a:solidFill>
              <a:latin typeface="Cambria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sz="2000" b="1" dirty="0">
              <a:solidFill>
                <a:srgbClr val="000000"/>
              </a:solidFill>
              <a:latin typeface="Cambria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dirty="0">
                <a:solidFill>
                  <a:srgbClr val="000000"/>
                </a:solidFill>
                <a:latin typeface="Cambria"/>
              </a:rPr>
              <a:t>B-CHEMAT+ konverzný</a:t>
            </a:r>
            <a:endParaRPr lang="sk-SK" sz="2000" u="sng" dirty="0">
              <a:solidFill>
                <a:srgbClr val="000000"/>
              </a:solidFill>
              <a:latin typeface="Cambria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b="1" dirty="0">
                <a:solidFill>
                  <a:srgbClr val="000000"/>
                </a:solidFill>
                <a:latin typeface="Cambria"/>
              </a:rPr>
              <a:t>Veronika Hrušková	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b="1" dirty="0">
                <a:solidFill>
                  <a:srgbClr val="000000"/>
                </a:solidFill>
                <a:latin typeface="Cambria"/>
              </a:rPr>
              <a:t>0918 674 243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b="1" dirty="0" err="1">
                <a:solidFill>
                  <a:srgbClr val="000000"/>
                </a:solidFill>
                <a:latin typeface="Cambria"/>
              </a:rPr>
              <a:t>veronika.hruskova@stuba.sk</a:t>
            </a:r>
            <a:endParaRPr lang="sk-SK" sz="2000" b="1" dirty="0">
              <a:solidFill>
                <a:srgbClr val="000000"/>
              </a:solidFill>
              <a:latin typeface="Cambria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sz="2000" b="1" dirty="0">
              <a:solidFill>
                <a:srgbClr val="000000"/>
              </a:solidFill>
              <a:latin typeface="Cambria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dirty="0">
                <a:solidFill>
                  <a:srgbClr val="000000"/>
                </a:solidFill>
                <a:latin typeface="Cambria"/>
              </a:rPr>
              <a:t>B-BIOT, B-BBFFCH+ konverzné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b="1" dirty="0">
                <a:solidFill>
                  <a:srgbClr val="000000"/>
                </a:solidFill>
                <a:latin typeface="Cambria"/>
              </a:rPr>
              <a:t>Ing. Mária </a:t>
            </a:r>
            <a:r>
              <a:rPr lang="sk-SK" sz="2000" b="1" dirty="0" err="1">
                <a:solidFill>
                  <a:srgbClr val="000000"/>
                </a:solidFill>
                <a:latin typeface="Cambria"/>
              </a:rPr>
              <a:t>Zítková</a:t>
            </a:r>
            <a:r>
              <a:rPr lang="sk-SK" sz="2000" b="1" dirty="0">
                <a:solidFill>
                  <a:srgbClr val="000000"/>
                </a:solidFill>
                <a:latin typeface="Cambria"/>
              </a:rPr>
              <a:t>	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b="1" dirty="0">
                <a:solidFill>
                  <a:srgbClr val="000000"/>
                </a:solidFill>
                <a:latin typeface="Cambria"/>
              </a:rPr>
              <a:t>0918 674 635	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b="1" dirty="0" err="1">
                <a:solidFill>
                  <a:srgbClr val="000000"/>
                </a:solidFill>
                <a:latin typeface="Cambria"/>
              </a:rPr>
              <a:t>maria.zitkova@stuba.sk</a:t>
            </a:r>
            <a:endParaRPr lang="sk-SK" sz="2000" b="1" dirty="0">
              <a:solidFill>
                <a:srgbClr val="000000"/>
              </a:solidFill>
              <a:latin typeface="Cambria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sz="2000" b="1" dirty="0">
              <a:solidFill>
                <a:srgbClr val="000000"/>
              </a:solidFill>
              <a:latin typeface="Cambria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dirty="0">
                <a:solidFill>
                  <a:srgbClr val="000000"/>
                </a:solidFill>
                <a:latin typeface="Cambria"/>
              </a:rPr>
              <a:t>B-CHI, </a:t>
            </a:r>
            <a:r>
              <a:rPr lang="sk-SK" sz="2000" dirty="0" smtClean="0">
                <a:solidFill>
                  <a:srgbClr val="000000"/>
                </a:solidFill>
                <a:latin typeface="Cambria"/>
              </a:rPr>
              <a:t>B-RP</a:t>
            </a:r>
            <a:r>
              <a:rPr lang="sk-SK" sz="2000" dirty="0">
                <a:solidFill>
                  <a:srgbClr val="000000"/>
                </a:solidFill>
                <a:latin typeface="Cambria"/>
              </a:rPr>
              <a:t>+ konverzné </a:t>
            </a:r>
            <a:br>
              <a:rPr lang="sk-SK" sz="2000" dirty="0">
                <a:solidFill>
                  <a:srgbClr val="000000"/>
                </a:solidFill>
                <a:latin typeface="Cambria"/>
              </a:rPr>
            </a:br>
            <a:r>
              <a:rPr lang="sk-SK" sz="2000" b="1" dirty="0">
                <a:latin typeface="Cambria" panose="02040503050406030204" pitchFamily="18" charset="0"/>
                <a:ea typeface="Cambria" panose="02040503050406030204" pitchFamily="18" charset="0"/>
              </a:rPr>
              <a:t>Mgr. Katarína </a:t>
            </a:r>
            <a:r>
              <a:rPr lang="sk-SK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Šipeky</a:t>
            </a:r>
            <a:r>
              <a:rPr lang="sk-SK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sk-SK" sz="2000" b="1" kern="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b="1" kern="0" dirty="0">
                <a:solidFill>
                  <a:srgbClr val="000000"/>
                </a:solidFill>
                <a:latin typeface="Cambria"/>
              </a:rPr>
              <a:t>0918 674 245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b="1" kern="0" dirty="0" err="1" smtClean="0">
                <a:solidFill>
                  <a:srgbClr val="000000"/>
                </a:solidFill>
                <a:latin typeface="Cambria"/>
              </a:rPr>
              <a:t>katarina.sipeky@stuba.sk</a:t>
            </a:r>
            <a:endParaRPr lang="sk-SK" sz="2000" b="1" dirty="0">
              <a:solidFill>
                <a:srgbClr val="000000"/>
              </a:solidFill>
              <a:latin typeface="Cambria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sz="2000" b="1" i="0" u="none" strike="noStrike" kern="1200" cap="none" spc="0" baseline="0" dirty="0" smtClean="0">
              <a:solidFill>
                <a:srgbClr val="000000"/>
              </a:solidFill>
              <a:uFillTx/>
              <a:latin typeface="Cambria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sz="2000" b="1" i="0" u="none" strike="noStrike" kern="1200" cap="none" spc="0" baseline="0" dirty="0">
              <a:solidFill>
                <a:srgbClr val="000000"/>
              </a:solidFill>
              <a:uFillTx/>
              <a:latin typeface="Cambria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sz="2000" b="1" i="0" u="none" strike="noStrike" kern="1200" cap="none" spc="0" baseline="0" dirty="0">
              <a:solidFill>
                <a:srgbClr val="000000"/>
              </a:solidFill>
              <a:uFillTx/>
              <a:latin typeface="Cambria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sz="20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sz="20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sz="20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05299" y="2186920"/>
            <a:ext cx="464012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b="1" u="sng" dirty="0" smtClean="0">
                <a:solidFill>
                  <a:srgbClr val="2E2E22"/>
                </a:solidFill>
                <a:latin typeface="Cambria"/>
              </a:rPr>
              <a:t>Úradné </a:t>
            </a:r>
            <a:r>
              <a:rPr lang="sk-SK" sz="2000" b="1" u="sng" dirty="0">
                <a:solidFill>
                  <a:srgbClr val="2E2E22"/>
                </a:solidFill>
                <a:latin typeface="Cambria"/>
              </a:rPr>
              <a:t>hodiny </a:t>
            </a:r>
            <a:endParaRPr lang="sk-SK" sz="2000" b="1" u="sng" dirty="0" smtClean="0">
              <a:solidFill>
                <a:srgbClr val="2E2E22"/>
              </a:solidFill>
              <a:latin typeface="Cambria"/>
            </a:endParaRPr>
          </a:p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sz="2000" b="1" dirty="0">
              <a:solidFill>
                <a:srgbClr val="2E2E22"/>
              </a:solidFill>
              <a:latin typeface="Cambria"/>
            </a:endParaRPr>
          </a:p>
          <a:p>
            <a:pPr lvl="0"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b="1" dirty="0" smtClean="0">
                <a:solidFill>
                  <a:srgbClr val="2E2E22"/>
                </a:solidFill>
                <a:latin typeface="Cambria"/>
              </a:rPr>
              <a:t>Pondelok</a:t>
            </a:r>
            <a:r>
              <a:rPr lang="sk-SK" sz="2000" dirty="0" smtClean="0">
                <a:solidFill>
                  <a:srgbClr val="2E2E22"/>
                </a:solidFill>
                <a:latin typeface="Cambria"/>
              </a:rPr>
              <a:t> </a:t>
            </a:r>
            <a:r>
              <a:rPr lang="sk-SK" sz="2000" dirty="0">
                <a:solidFill>
                  <a:srgbClr val="2E2E22"/>
                </a:solidFill>
                <a:latin typeface="Cambria"/>
              </a:rPr>
              <a:t> </a:t>
            </a:r>
            <a:r>
              <a:rPr lang="sk-SK" sz="2000" dirty="0" smtClean="0">
                <a:solidFill>
                  <a:srgbClr val="2E2E22"/>
                </a:solidFill>
                <a:latin typeface="Cambria"/>
              </a:rPr>
              <a:t>8:30 – 11:30	 12:30 – 14:00</a:t>
            </a:r>
          </a:p>
          <a:p>
            <a:pPr lvl="0"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b="1" dirty="0" smtClean="0">
                <a:solidFill>
                  <a:srgbClr val="2E2E22"/>
                </a:solidFill>
                <a:latin typeface="Cambria"/>
              </a:rPr>
              <a:t>Utorok</a:t>
            </a:r>
            <a:r>
              <a:rPr lang="sk-SK" sz="2000" b="1" dirty="0">
                <a:solidFill>
                  <a:srgbClr val="2E2E22"/>
                </a:solidFill>
                <a:latin typeface="Cambria"/>
              </a:rPr>
              <a:t>	 </a:t>
            </a:r>
            <a:r>
              <a:rPr lang="sk-SK" sz="2000" b="1" dirty="0" smtClean="0">
                <a:solidFill>
                  <a:srgbClr val="2E2E22"/>
                </a:solidFill>
                <a:latin typeface="Cambria"/>
              </a:rPr>
              <a:t>     </a:t>
            </a:r>
            <a:r>
              <a:rPr lang="sk-SK" sz="2000" dirty="0" smtClean="0">
                <a:solidFill>
                  <a:srgbClr val="2E2E22"/>
                </a:solidFill>
                <a:latin typeface="Cambria"/>
              </a:rPr>
              <a:t>8:30 </a:t>
            </a:r>
            <a:r>
              <a:rPr lang="sk-SK" sz="2000" dirty="0">
                <a:solidFill>
                  <a:srgbClr val="2E2E22"/>
                </a:solidFill>
                <a:latin typeface="Cambria"/>
              </a:rPr>
              <a:t>– 11:30</a:t>
            </a:r>
          </a:p>
          <a:p>
            <a:pPr lvl="0"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b="1" dirty="0" smtClean="0">
                <a:solidFill>
                  <a:srgbClr val="2E2E22"/>
                </a:solidFill>
                <a:latin typeface="Cambria"/>
              </a:rPr>
              <a:t>Streda</a:t>
            </a:r>
            <a:r>
              <a:rPr lang="sk-SK" sz="2000" dirty="0">
                <a:solidFill>
                  <a:srgbClr val="2E2E22"/>
                </a:solidFill>
                <a:latin typeface="Cambria"/>
              </a:rPr>
              <a:t>	</a:t>
            </a:r>
            <a:r>
              <a:rPr lang="sk-SK" sz="2000" dirty="0" smtClean="0">
                <a:solidFill>
                  <a:srgbClr val="2E2E22"/>
                </a:solidFill>
                <a:latin typeface="Cambria"/>
              </a:rPr>
              <a:t>      úradné </a:t>
            </a:r>
            <a:r>
              <a:rPr lang="sk-SK" sz="2000" dirty="0">
                <a:solidFill>
                  <a:srgbClr val="2E2E22"/>
                </a:solidFill>
                <a:latin typeface="Cambria"/>
              </a:rPr>
              <a:t>hodiny nie sú</a:t>
            </a:r>
          </a:p>
          <a:p>
            <a:pPr lvl="0"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b="1" dirty="0" smtClean="0">
                <a:solidFill>
                  <a:srgbClr val="2E2E22"/>
                </a:solidFill>
                <a:latin typeface="Cambria"/>
              </a:rPr>
              <a:t>Štvrtok</a:t>
            </a:r>
            <a:r>
              <a:rPr lang="sk-SK" sz="2000" dirty="0">
                <a:solidFill>
                  <a:srgbClr val="2E2E22"/>
                </a:solidFill>
                <a:latin typeface="Cambria"/>
              </a:rPr>
              <a:t>	</a:t>
            </a:r>
            <a:r>
              <a:rPr lang="sk-SK" sz="2000" dirty="0" smtClean="0">
                <a:solidFill>
                  <a:srgbClr val="2E2E22"/>
                </a:solidFill>
                <a:latin typeface="Cambria"/>
              </a:rPr>
              <a:t>      8:30 </a:t>
            </a:r>
            <a:r>
              <a:rPr lang="sk-SK" sz="2000" dirty="0">
                <a:solidFill>
                  <a:srgbClr val="2E2E22"/>
                </a:solidFill>
                <a:latin typeface="Cambria"/>
              </a:rPr>
              <a:t>– </a:t>
            </a:r>
            <a:r>
              <a:rPr lang="sk-SK" sz="2000" dirty="0" smtClean="0">
                <a:solidFill>
                  <a:srgbClr val="2E2E22"/>
                </a:solidFill>
                <a:latin typeface="Cambria"/>
              </a:rPr>
              <a:t>11:30	 12:30 </a:t>
            </a:r>
            <a:r>
              <a:rPr lang="sk-SK" sz="2000" dirty="0">
                <a:solidFill>
                  <a:srgbClr val="2E2E22"/>
                </a:solidFill>
                <a:latin typeface="Cambria"/>
              </a:rPr>
              <a:t>– 14:00</a:t>
            </a:r>
          </a:p>
          <a:p>
            <a:pPr lvl="0"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b="1" dirty="0" smtClean="0">
                <a:solidFill>
                  <a:srgbClr val="2E2E22"/>
                </a:solidFill>
                <a:latin typeface="Cambria"/>
              </a:rPr>
              <a:t>Piatok</a:t>
            </a:r>
            <a:r>
              <a:rPr lang="sk-SK" sz="2000" b="1" dirty="0">
                <a:solidFill>
                  <a:srgbClr val="2E2E22"/>
                </a:solidFill>
                <a:latin typeface="Cambria"/>
              </a:rPr>
              <a:t>	 </a:t>
            </a:r>
            <a:r>
              <a:rPr lang="sk-SK" sz="2000" b="1" dirty="0" smtClean="0">
                <a:solidFill>
                  <a:srgbClr val="2E2E22"/>
                </a:solidFill>
                <a:latin typeface="Cambria"/>
              </a:rPr>
              <a:t>     </a:t>
            </a:r>
            <a:r>
              <a:rPr lang="sk-SK" sz="2000" dirty="0" smtClean="0">
                <a:solidFill>
                  <a:srgbClr val="2E2E22"/>
                </a:solidFill>
                <a:latin typeface="Cambria"/>
              </a:rPr>
              <a:t>8:30 </a:t>
            </a:r>
            <a:r>
              <a:rPr lang="sk-SK" sz="2000" dirty="0">
                <a:solidFill>
                  <a:srgbClr val="2E2E22"/>
                </a:solidFill>
                <a:latin typeface="Cambria"/>
              </a:rPr>
              <a:t>– 11:30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305299" y="762000"/>
            <a:ext cx="0" cy="5803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ástupný symbol čísla snímky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19C936F-6D61-438C-B6B1-EA4E1E80C464}" type="slidenum">
              <a:rPr lang="en-US" smtClean="0"/>
              <a:pPr lvl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479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3"/>
          <p:cNvSpPr txBox="1"/>
          <p:nvPr/>
        </p:nvSpPr>
        <p:spPr>
          <a:xfrm>
            <a:off x="4533900" y="381892"/>
            <a:ext cx="4483100" cy="640175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sz="2400" b="1" u="sng" dirty="0" smtClean="0">
              <a:solidFill>
                <a:srgbClr val="2E2E22"/>
              </a:solidFill>
              <a:latin typeface="Cambria" panose="02040503050406030204" pitchFamily="18" charset="0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400" b="1" u="sng" dirty="0" smtClean="0">
                <a:solidFill>
                  <a:srgbClr val="2E2E22"/>
                </a:solidFill>
                <a:latin typeface="Cambria" panose="02040503050406030204" pitchFamily="18" charset="0"/>
              </a:rPr>
              <a:t>ID </a:t>
            </a:r>
            <a:r>
              <a:rPr lang="en-US" sz="2400" b="1" u="sng" dirty="0">
                <a:solidFill>
                  <a:srgbClr val="2E2E22"/>
                </a:solidFill>
                <a:latin typeface="Cambria" panose="02040503050406030204" pitchFamily="18" charset="0"/>
              </a:rPr>
              <a:t>(</a:t>
            </a:r>
            <a:r>
              <a:rPr lang="en-US" sz="2400" b="1" u="sng" dirty="0" err="1">
                <a:solidFill>
                  <a:srgbClr val="2E2E22"/>
                </a:solidFill>
                <a:latin typeface="Cambria" panose="02040503050406030204" pitchFamily="18" charset="0"/>
              </a:rPr>
              <a:t>identifika</a:t>
            </a:r>
            <a:r>
              <a:rPr lang="sk-SK" sz="2400" b="1" u="sng" dirty="0" err="1">
                <a:solidFill>
                  <a:srgbClr val="2E2E22"/>
                </a:solidFill>
                <a:latin typeface="Cambria" panose="02040503050406030204" pitchFamily="18" charset="0"/>
              </a:rPr>
              <a:t>čné</a:t>
            </a:r>
            <a:r>
              <a:rPr lang="sk-SK" sz="2400" b="1" u="sng" dirty="0">
                <a:solidFill>
                  <a:srgbClr val="2E2E22"/>
                </a:solidFill>
                <a:latin typeface="Cambria" panose="02040503050406030204" pitchFamily="18" charset="0"/>
              </a:rPr>
              <a:t> číslo</a:t>
            </a:r>
            <a:r>
              <a:rPr lang="en-US" sz="2400" b="1" u="sng" dirty="0">
                <a:solidFill>
                  <a:srgbClr val="2E2E22"/>
                </a:solidFill>
                <a:latin typeface="Cambria" panose="02040503050406030204" pitchFamily="18" charset="0"/>
              </a:rPr>
              <a:t>)</a:t>
            </a:r>
            <a:r>
              <a:rPr lang="sk-SK" sz="2400" b="1" u="sng" dirty="0">
                <a:solidFill>
                  <a:srgbClr val="2E2E22"/>
                </a:solidFill>
                <a:latin typeface="Cambria" panose="02040503050406030204" pitchFamily="18" charset="0"/>
              </a:rPr>
              <a:t> 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b="1" dirty="0" err="1" smtClean="0">
                <a:solidFill>
                  <a:srgbClr val="2E2E22"/>
                </a:solidFill>
                <a:latin typeface="Cambria"/>
              </a:rPr>
              <a:t>www.fchpt.stuba.sk</a:t>
            </a:r>
            <a:endParaRPr lang="sk-SK" sz="2000" dirty="0">
              <a:solidFill>
                <a:srgbClr val="2E2E22"/>
              </a:solidFill>
              <a:latin typeface="Cambria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i="1" u="sng" dirty="0">
                <a:solidFill>
                  <a:srgbClr val="2E2E22"/>
                </a:solidFill>
                <a:latin typeface="Cambria"/>
              </a:rPr>
              <a:t>postup</a:t>
            </a:r>
            <a:r>
              <a:rPr lang="sk-SK" sz="2000" dirty="0">
                <a:solidFill>
                  <a:srgbClr val="2E2E22"/>
                </a:solidFill>
                <a:latin typeface="Cambria"/>
              </a:rPr>
              <a:t>:</a:t>
            </a:r>
            <a:r>
              <a:rPr lang="sk-SK" sz="2000" b="1" dirty="0">
                <a:solidFill>
                  <a:srgbClr val="2E2E22"/>
                </a:solidFill>
                <a:latin typeface="Cambria"/>
              </a:rPr>
              <a:t> 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b="1" i="1" dirty="0" err="1" smtClean="0">
                <a:solidFill>
                  <a:srgbClr val="2E2E22"/>
                </a:solidFill>
                <a:latin typeface="Cambria"/>
              </a:rPr>
              <a:t>Odkazy→</a:t>
            </a:r>
            <a:r>
              <a:rPr lang="sk-SK" sz="2000" b="1" i="1" dirty="0" smtClean="0">
                <a:solidFill>
                  <a:srgbClr val="2E2E22"/>
                </a:solidFill>
                <a:latin typeface="Cambria"/>
              </a:rPr>
              <a:t> </a:t>
            </a:r>
            <a:r>
              <a:rPr lang="sk-SK" sz="2000" b="1" i="1" dirty="0" err="1">
                <a:solidFill>
                  <a:srgbClr val="2E2E22"/>
                </a:solidFill>
                <a:latin typeface="Cambria"/>
              </a:rPr>
              <a:t>AIS→Ľudia</a:t>
            </a:r>
            <a:r>
              <a:rPr lang="sk-SK" sz="2000" b="1" i="1" dirty="0">
                <a:solidFill>
                  <a:srgbClr val="2E2E22"/>
                </a:solidFill>
                <a:latin typeface="Cambria"/>
              </a:rPr>
              <a:t> na </a:t>
            </a:r>
            <a:r>
              <a:rPr lang="sk-SK" sz="2000" b="1" i="1" dirty="0" err="1">
                <a:solidFill>
                  <a:srgbClr val="2E2E22"/>
                </a:solidFill>
                <a:latin typeface="Cambria"/>
              </a:rPr>
              <a:t>STU→zadať</a:t>
            </a:r>
            <a:r>
              <a:rPr lang="sk-SK" sz="2000" b="1" i="1" dirty="0">
                <a:solidFill>
                  <a:srgbClr val="2E2E22"/>
                </a:solidFill>
                <a:latin typeface="Cambria"/>
              </a:rPr>
              <a:t> </a:t>
            </a:r>
            <a:r>
              <a:rPr lang="sk-SK" sz="2000" b="1" i="1" dirty="0" smtClean="0">
                <a:solidFill>
                  <a:srgbClr val="2E2E22"/>
                </a:solidFill>
                <a:latin typeface="Cambria"/>
              </a:rPr>
              <a:t>svoje meno</a:t>
            </a:r>
            <a:endParaRPr lang="sk-SK" sz="2000" b="1" i="1" dirty="0">
              <a:solidFill>
                <a:srgbClr val="2E2E22"/>
              </a:solidFill>
              <a:latin typeface="Cambria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sz="2000" b="1" u="sng" kern="0" dirty="0" smtClean="0">
              <a:solidFill>
                <a:srgbClr val="2E2E22"/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400" b="1" u="sng" kern="0" dirty="0" smtClean="0">
                <a:solidFill>
                  <a:srgbClr val="2E2E22"/>
                </a:solidFill>
                <a:latin typeface="Cambria" panose="02040503050406030204" pitchFamily="18" charset="0"/>
              </a:rPr>
              <a:t>ROZVRH </a:t>
            </a:r>
            <a:r>
              <a:rPr lang="sk-SK" sz="2000" b="1" i="0" u="none" strike="noStrike" kern="1200" cap="none" spc="0" baseline="0" dirty="0" smtClean="0">
                <a:solidFill>
                  <a:srgbClr val="2E2E22"/>
                </a:solidFill>
                <a:uFillTx/>
                <a:latin typeface="Cambria"/>
              </a:rPr>
              <a:t>12. 9. 2022</a:t>
            </a:r>
            <a:r>
              <a:rPr lang="sk-SK" sz="2000" i="0" u="none" strike="noStrike" kern="1200" cap="none" spc="0" baseline="0" dirty="0" smtClean="0">
                <a:solidFill>
                  <a:srgbClr val="2E2E22"/>
                </a:solidFill>
                <a:uFillTx/>
                <a:latin typeface="Cambria"/>
              </a:rPr>
              <a:t> </a:t>
            </a:r>
            <a:r>
              <a:rPr lang="sk-SK" sz="2000" i="0" u="none" strike="noStrike" kern="1200" cap="none" spc="0" baseline="0" dirty="0">
                <a:solidFill>
                  <a:srgbClr val="2E2E22"/>
                </a:solidFill>
                <a:uFillTx/>
                <a:latin typeface="Cambria"/>
              </a:rPr>
              <a:t>na </a:t>
            </a:r>
            <a:r>
              <a:rPr lang="sk-SK" sz="2000" i="0" u="none" strike="noStrike" kern="1200" cap="none" spc="0" baseline="0" dirty="0" smtClean="0">
                <a:solidFill>
                  <a:srgbClr val="2E2E22"/>
                </a:solidFill>
                <a:uFillTx/>
                <a:latin typeface="Cambria"/>
              </a:rPr>
              <a:t>stránke </a:t>
            </a:r>
            <a:r>
              <a:rPr lang="sk-SK" sz="2000" b="1" i="0" u="none" strike="noStrike" kern="1200" cap="none" spc="0" baseline="0" dirty="0" smtClean="0">
                <a:solidFill>
                  <a:srgbClr val="2E2E22"/>
                </a:solidFill>
                <a:uFillTx/>
                <a:latin typeface="Cambria"/>
              </a:rPr>
              <a:t>www.fchpt.stuba.sk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sz="2000" b="1" i="0" u="none" strike="noStrike" kern="1200" cap="none" spc="0" baseline="0" dirty="0" smtClean="0">
              <a:solidFill>
                <a:srgbClr val="2E2E22"/>
              </a:solidFill>
              <a:uFillTx/>
              <a:latin typeface="Cambria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b="1" dirty="0" smtClean="0">
                <a:solidFill>
                  <a:srgbClr val="2E2E22"/>
                </a:solidFill>
                <a:latin typeface="Cambria"/>
              </a:rPr>
              <a:t>Rozvrh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i="1" u="sng" dirty="0" smtClean="0">
                <a:solidFill>
                  <a:srgbClr val="2E2E22"/>
                </a:solidFill>
                <a:latin typeface="Cambria"/>
              </a:rPr>
              <a:t>p</a:t>
            </a:r>
            <a:r>
              <a:rPr lang="sk-SK" sz="2000" i="1" u="sng" strike="noStrike" kern="1200" cap="none" spc="0" baseline="0" dirty="0" smtClean="0">
                <a:solidFill>
                  <a:srgbClr val="2E2E22"/>
                </a:solidFill>
                <a:uFillTx/>
                <a:latin typeface="Cambria"/>
              </a:rPr>
              <a:t>ostup</a:t>
            </a:r>
            <a:r>
              <a:rPr lang="sk-SK" sz="2000" i="1" strike="noStrike" kern="1200" cap="none" spc="0" baseline="0" dirty="0" smtClean="0">
                <a:solidFill>
                  <a:srgbClr val="2E2E22"/>
                </a:solidFill>
                <a:uFillTx/>
                <a:latin typeface="Cambria"/>
              </a:rPr>
              <a:t>:</a:t>
            </a:r>
            <a:endParaRPr lang="sk-SK" sz="2000" i="1" u="sng" strike="noStrike" kern="1200" cap="none" spc="0" baseline="0" dirty="0" smtClean="0">
              <a:solidFill>
                <a:srgbClr val="2E2E22"/>
              </a:solidFill>
              <a:uFillTx/>
              <a:latin typeface="Cambria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b="1" i="1" dirty="0" err="1" smtClean="0">
                <a:solidFill>
                  <a:srgbClr val="2E2E22"/>
                </a:solidFill>
                <a:latin typeface="Cambria"/>
              </a:rPr>
              <a:t>www.fchpt.stuba.sk→Pre</a:t>
            </a:r>
            <a:r>
              <a:rPr lang="sk-SK" sz="2000" b="1" i="1" dirty="0" smtClean="0">
                <a:solidFill>
                  <a:srgbClr val="2E2E22"/>
                </a:solidFill>
                <a:latin typeface="Cambria"/>
              </a:rPr>
              <a:t> </a:t>
            </a:r>
            <a:r>
              <a:rPr lang="sk-SK" sz="2000" b="1" i="1" dirty="0" err="1" smtClean="0">
                <a:solidFill>
                  <a:srgbClr val="2E2E22"/>
                </a:solidFill>
                <a:latin typeface="Cambria"/>
              </a:rPr>
              <a:t>študentov→</a:t>
            </a:r>
            <a:endParaRPr lang="sk-SK" sz="2000" b="1" i="1" dirty="0" smtClean="0">
              <a:solidFill>
                <a:srgbClr val="2E2E22"/>
              </a:solidFill>
              <a:latin typeface="Cambria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b="1" i="1" dirty="0" err="1">
                <a:solidFill>
                  <a:srgbClr val="2E2E22"/>
                </a:solidFill>
                <a:latin typeface="Cambria"/>
              </a:rPr>
              <a:t>Š</a:t>
            </a:r>
            <a:r>
              <a:rPr lang="sk-SK" sz="2000" b="1" i="1" dirty="0" err="1" smtClean="0">
                <a:solidFill>
                  <a:srgbClr val="2E2E22"/>
                </a:solidFill>
                <a:latin typeface="Cambria"/>
              </a:rPr>
              <a:t>túdium→Rozvrh</a:t>
            </a:r>
            <a:r>
              <a:rPr lang="sk-SK" sz="2000" b="1" i="1" dirty="0" smtClean="0">
                <a:solidFill>
                  <a:srgbClr val="2E2E22"/>
                </a:solidFill>
                <a:latin typeface="Cambria"/>
              </a:rPr>
              <a:t> hodín  </a:t>
            </a:r>
            <a:r>
              <a:rPr lang="sk-SK" sz="2000" i="1" dirty="0" smtClean="0">
                <a:solidFill>
                  <a:srgbClr val="2E2E22"/>
                </a:solidFill>
                <a:latin typeface="Cambria"/>
              </a:rPr>
              <a:t>v systéme </a:t>
            </a:r>
            <a:br>
              <a:rPr lang="sk-SK" sz="2000" i="1" dirty="0" smtClean="0">
                <a:solidFill>
                  <a:srgbClr val="2E2E22"/>
                </a:solidFill>
                <a:latin typeface="Cambria"/>
              </a:rPr>
            </a:br>
            <a:r>
              <a:rPr lang="sk-SK" sz="2000" i="1" dirty="0" smtClean="0">
                <a:solidFill>
                  <a:srgbClr val="2E2E22"/>
                </a:solidFill>
                <a:latin typeface="Cambria"/>
              </a:rPr>
              <a:t>Môj E-rozvrh prihlásiť sa svojim heslom, ktoré Vám bude vygenerované po prvom prihlásení. </a:t>
            </a:r>
            <a:r>
              <a:rPr lang="sk-SK" sz="2000" i="1" dirty="0" smtClean="0">
                <a:solidFill>
                  <a:srgbClr val="FF0000"/>
                </a:solidFill>
                <a:latin typeface="Cambria"/>
              </a:rPr>
              <a:t>Heslo si nezabudnite uložiť, budete ho používať počas celého štúdia</a:t>
            </a:r>
            <a:r>
              <a:rPr lang="sk-SK" sz="2000" i="1" dirty="0" smtClean="0">
                <a:solidFill>
                  <a:srgbClr val="2E2E22"/>
                </a:solidFill>
                <a:latin typeface="Cambria"/>
              </a:rPr>
              <a:t>. 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sz="2000" i="1" u="sng" strike="noStrike" kern="1200" cap="none" spc="0" baseline="0" dirty="0" smtClean="0">
              <a:solidFill>
                <a:srgbClr val="2E2E22"/>
              </a:solidFill>
              <a:uFillTx/>
              <a:latin typeface="Cambria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b="1" i="0" u="none" strike="noStrike" kern="1200" cap="none" spc="0" baseline="0" dirty="0">
              <a:solidFill>
                <a:srgbClr val="2E2E22"/>
              </a:solidFill>
              <a:uFillTx/>
              <a:latin typeface="Cambr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8294" y="800708"/>
            <a:ext cx="406400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u="sng" dirty="0" smtClean="0">
                <a:latin typeface="Cambria" panose="02040503050406030204" pitchFamily="18" charset="0"/>
              </a:rPr>
              <a:t>DÔLEŽITÉ DÁTUMY</a:t>
            </a:r>
          </a:p>
          <a:p>
            <a:endParaRPr lang="sk-SK" sz="2000" b="1" dirty="0" smtClean="0"/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b="1" dirty="0">
                <a:solidFill>
                  <a:srgbClr val="000000"/>
                </a:solidFill>
                <a:latin typeface="Cambria"/>
              </a:rPr>
              <a:t>TRVANIE AKADEMICKÉHO ROKA </a:t>
            </a:r>
            <a:r>
              <a:rPr lang="sk-SK" sz="2000" dirty="0">
                <a:solidFill>
                  <a:srgbClr val="000000"/>
                </a:solidFill>
                <a:latin typeface="Cambria"/>
              </a:rPr>
              <a:t>od </a:t>
            </a:r>
            <a:r>
              <a:rPr lang="sk-SK" sz="2000" dirty="0" smtClean="0">
                <a:solidFill>
                  <a:srgbClr val="000000"/>
                </a:solidFill>
                <a:latin typeface="Cambria"/>
              </a:rPr>
              <a:t>1. 9. 2022  </a:t>
            </a:r>
            <a:r>
              <a:rPr lang="sk-SK" sz="2000" dirty="0">
                <a:solidFill>
                  <a:srgbClr val="000000"/>
                </a:solidFill>
                <a:latin typeface="Cambria"/>
              </a:rPr>
              <a:t>do 31</a:t>
            </a:r>
            <a:r>
              <a:rPr lang="sk-SK" sz="2000" dirty="0" smtClean="0">
                <a:solidFill>
                  <a:srgbClr val="000000"/>
                </a:solidFill>
                <a:latin typeface="Cambria"/>
              </a:rPr>
              <a:t>. 8. 2023</a:t>
            </a:r>
            <a:endParaRPr lang="sk-SK" sz="2000" dirty="0">
              <a:solidFill>
                <a:srgbClr val="000000"/>
              </a:solidFill>
              <a:latin typeface="Cambria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sz="2000" b="1" dirty="0">
              <a:solidFill>
                <a:srgbClr val="2E2E22"/>
              </a:solidFill>
              <a:latin typeface="Cambria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sz="2000" dirty="0">
              <a:solidFill>
                <a:srgbClr val="2E2E22"/>
              </a:solidFill>
              <a:latin typeface="Cambria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b="1" dirty="0">
                <a:solidFill>
                  <a:srgbClr val="2E2E22"/>
                </a:solidFill>
                <a:latin typeface="Cambria"/>
              </a:rPr>
              <a:t>ZAČIATOK  VÝUČBY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dirty="0" smtClean="0">
                <a:solidFill>
                  <a:srgbClr val="2E2E22"/>
                </a:solidFill>
                <a:latin typeface="Cambria"/>
              </a:rPr>
              <a:t>19. 9. 2022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sz="2000" dirty="0">
              <a:solidFill>
                <a:srgbClr val="2E2E22"/>
              </a:solidFill>
              <a:latin typeface="Cambria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dirty="0" smtClean="0">
                <a:solidFill>
                  <a:srgbClr val="2E2E22"/>
                </a:solidFill>
                <a:latin typeface="Cambria"/>
              </a:rPr>
              <a:t>Vstup do akademického informačného systému ( AIS ) </a:t>
            </a:r>
            <a:r>
              <a:rPr lang="sk-SK" b="1" i="1" dirty="0" err="1">
                <a:solidFill>
                  <a:srgbClr val="2E2E22"/>
                </a:solidFill>
                <a:latin typeface="Cambria"/>
              </a:rPr>
              <a:t>www.fchpt.stuba.sk</a:t>
            </a:r>
            <a:r>
              <a:rPr lang="sk-SK" b="1" i="1" dirty="0" err="1" smtClean="0">
                <a:solidFill>
                  <a:srgbClr val="2E2E22"/>
                </a:solidFill>
                <a:latin typeface="Cambria"/>
              </a:rPr>
              <a:t>→Odkazy</a:t>
            </a:r>
            <a:r>
              <a:rPr lang="sk-SK" b="1" i="1" dirty="0">
                <a:solidFill>
                  <a:srgbClr val="2E2E22"/>
                </a:solidFill>
                <a:latin typeface="Cambria"/>
              </a:rPr>
              <a:t> → </a:t>
            </a:r>
            <a:r>
              <a:rPr lang="sk-SK" b="1" i="1" dirty="0" smtClean="0">
                <a:solidFill>
                  <a:srgbClr val="2E2E22"/>
                </a:solidFill>
                <a:latin typeface="Cambria"/>
              </a:rPr>
              <a:t>AIS </a:t>
            </a:r>
            <a:r>
              <a:rPr lang="sk-SK" b="1" i="1" dirty="0" err="1" smtClean="0">
                <a:solidFill>
                  <a:srgbClr val="2E2E22"/>
                </a:solidFill>
                <a:latin typeface="Cambria"/>
              </a:rPr>
              <a:t>→Osobná</a:t>
            </a:r>
            <a:r>
              <a:rPr lang="sk-SK" b="1" i="1" dirty="0" smtClean="0">
                <a:solidFill>
                  <a:srgbClr val="2E2E22"/>
                </a:solidFill>
                <a:latin typeface="Cambria"/>
              </a:rPr>
              <a:t> administratíva</a:t>
            </a:r>
            <a:r>
              <a:rPr lang="sk-SK" b="1" i="1" dirty="0">
                <a:solidFill>
                  <a:srgbClr val="2E2E22"/>
                </a:solidFill>
                <a:latin typeface="Cambria"/>
              </a:rPr>
              <a:t> </a:t>
            </a:r>
            <a:r>
              <a:rPr lang="sk-SK" b="1" i="1" dirty="0" err="1" smtClean="0">
                <a:solidFill>
                  <a:srgbClr val="2E2E22"/>
                </a:solidFill>
                <a:latin typeface="Cambria"/>
              </a:rPr>
              <a:t>→Prihlásenie</a:t>
            </a:r>
            <a:r>
              <a:rPr lang="sk-SK" b="1" i="1" dirty="0" smtClean="0">
                <a:solidFill>
                  <a:srgbClr val="2E2E22"/>
                </a:solidFill>
                <a:latin typeface="Cambria"/>
              </a:rPr>
              <a:t> do osobnej administratívy AIS </a:t>
            </a:r>
            <a:r>
              <a:rPr lang="sk-SK" i="1" dirty="0" smtClean="0">
                <a:solidFill>
                  <a:srgbClr val="2E2E22"/>
                </a:solidFill>
                <a:latin typeface="Cambria"/>
              </a:rPr>
              <a:t>(prihlasovacie údaje nájdete vo svojej </a:t>
            </a:r>
            <a:r>
              <a:rPr lang="sk-SK" i="1" dirty="0" err="1" smtClean="0">
                <a:solidFill>
                  <a:srgbClr val="2E2E22"/>
                </a:solidFill>
                <a:latin typeface="Cambria"/>
              </a:rPr>
              <a:t>e-prihláške</a:t>
            </a:r>
            <a:r>
              <a:rPr lang="sk-SK" i="1" dirty="0" smtClean="0">
                <a:solidFill>
                  <a:srgbClr val="2E2E22"/>
                </a:solidFill>
                <a:latin typeface="Cambria"/>
              </a:rPr>
              <a:t>)</a:t>
            </a:r>
            <a:endParaRPr lang="sk-SK" dirty="0">
              <a:solidFill>
                <a:srgbClr val="2E2E22"/>
              </a:solidFill>
              <a:latin typeface="Cambria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sz="2000" dirty="0">
              <a:solidFill>
                <a:srgbClr val="2E2E22"/>
              </a:solidFill>
              <a:latin typeface="Cambria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4514850" y="806754"/>
            <a:ext cx="19050" cy="57845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BlokTextu 5"/>
          <p:cNvSpPr txBox="1"/>
          <p:nvPr/>
        </p:nvSpPr>
        <p:spPr>
          <a:xfrm>
            <a:off x="288295" y="120282"/>
            <a:ext cx="8094222" cy="5232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Cambria"/>
              </a:rPr>
              <a:t>Informácie k štúdiu</a:t>
            </a:r>
            <a:endParaRPr lang="sk-SK" sz="2800" b="1" i="0" u="none" strike="noStrike" kern="1200" cap="none" spc="0" baseline="0" dirty="0">
              <a:solidFill>
                <a:srgbClr val="000000"/>
              </a:solidFill>
              <a:uFillTx/>
              <a:latin typeface="Cambria"/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>
          <a:xfrm flipH="1">
            <a:off x="8382516" y="6356350"/>
            <a:ext cx="217785" cy="365125"/>
          </a:xfrm>
        </p:spPr>
        <p:txBody>
          <a:bodyPr/>
          <a:lstStyle/>
          <a:p>
            <a:pPr lvl="0"/>
            <a:r>
              <a:rPr lang="sk-SK" dirty="0" smtClean="0"/>
              <a:t>5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36401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19C936F-6D61-438C-B6B1-EA4E1E80C464}" type="slidenum">
              <a:rPr lang="sk-SK" smtClean="0"/>
              <a:pPr lvl="0"/>
              <a:t>6</a:t>
            </a:fld>
            <a:endParaRPr lang="sk-SK"/>
          </a:p>
        </p:txBody>
      </p:sp>
      <p:sp>
        <p:nvSpPr>
          <p:cNvPr id="3" name="Obdĺžnik 2"/>
          <p:cNvSpPr/>
          <p:nvPr/>
        </p:nvSpPr>
        <p:spPr>
          <a:xfrm>
            <a:off x="318051" y="774029"/>
            <a:ext cx="864059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sk-SK" sz="2000" dirty="0">
                <a:latin typeface="Cambria" panose="02040503050406030204" pitchFamily="18" charset="0"/>
                <a:ea typeface="Cambria" panose="02040503050406030204" pitchFamily="18" charset="0"/>
              </a:rPr>
              <a:t>Informácie budete dostávať  do mailovej schránky v AIS  - </a:t>
            </a:r>
            <a:r>
              <a:rPr lang="sk-SK" sz="2000" b="1" i="1" dirty="0" err="1">
                <a:latin typeface="Cambria" panose="02040503050406030204" pitchFamily="18" charset="0"/>
                <a:ea typeface="Cambria" panose="02040503050406030204" pitchFamily="18" charset="0"/>
                <a:hlinkClick r:id="rId2"/>
              </a:rPr>
              <a:t>www.fchpt.stuba.sk</a:t>
            </a:r>
            <a:r>
              <a:rPr lang="sk-SK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 → </a:t>
            </a:r>
            <a:r>
              <a:rPr lang="sk-SK" sz="2000" b="1" i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Odkazy→</a:t>
            </a:r>
            <a:r>
              <a:rPr lang="sk-SK" sz="20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sk-SK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AIS → Osobná administratíva → Prihlásenie do osobnej administratívy AIS ( prihlasovacie údaje nájdete vo </a:t>
            </a:r>
            <a:r>
              <a:rPr lang="sk-SK" sz="20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svojej </a:t>
            </a:r>
            <a:r>
              <a:rPr lang="sk-SK" sz="2000" b="1" i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e-prihláške</a:t>
            </a:r>
            <a:r>
              <a:rPr lang="sk-SK" sz="20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sk-SK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) → Osobný manažment → Poštová </a:t>
            </a:r>
            <a:r>
              <a:rPr lang="sk-SK" sz="20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schránka</a:t>
            </a:r>
            <a:r>
              <a:rPr lang="sk-SK" sz="2000" b="1" i="1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sk-SK" sz="2000" b="1" i="1" u="sng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sk-SK" sz="2000" b="1" i="1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sk-SK" sz="2000" b="1" i="1" u="sng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sk-SK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Všetci </a:t>
            </a:r>
            <a:r>
              <a:rPr lang="sk-SK" sz="2000" dirty="0">
                <a:latin typeface="Cambria" panose="02040503050406030204" pitchFamily="18" charset="0"/>
                <a:ea typeface="Cambria" panose="02040503050406030204" pitchFamily="18" charset="0"/>
              </a:rPr>
              <a:t>študenti sú </a:t>
            </a:r>
            <a:r>
              <a:rPr lang="sk-SK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povinní</a:t>
            </a:r>
            <a:r>
              <a:rPr lang="sk-SK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sk-SK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sk-SK" sz="2000" dirty="0">
                <a:latin typeface="Cambria" panose="02040503050406030204" pitchFamily="18" charset="0"/>
                <a:ea typeface="Cambria" panose="02040503050406030204" pitchFamily="18" charset="0"/>
              </a:rPr>
              <a:t>sledovať prichádzajúcu </a:t>
            </a:r>
            <a:r>
              <a:rPr lang="sk-SK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poštu</a:t>
            </a:r>
            <a:r>
              <a:rPr lang="sk-SK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sk-SK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a urobiť si presmerovanie elektronickej pošty z AIS do poštovej schránky STUBA mail. </a:t>
            </a:r>
          </a:p>
          <a:p>
            <a:pPr lvl="0">
              <a:lnSpc>
                <a:spcPct val="150000"/>
              </a:lnSpc>
            </a:pPr>
            <a:r>
              <a:rPr lang="sk-SK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Postup :  </a:t>
            </a:r>
            <a:r>
              <a:rPr lang="sk-SK" sz="2000" b="1" dirty="0" err="1" smtClean="0">
                <a:latin typeface="Cambria" panose="02040503050406030204" pitchFamily="18" charset="0"/>
                <a:ea typeface="Cambria" panose="02040503050406030204" pitchFamily="18" charset="0"/>
                <a:hlinkClick r:id="rId2"/>
              </a:rPr>
              <a:t>www.fchpt.stuba.sk</a:t>
            </a:r>
            <a:r>
              <a:rPr lang="sk-SK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sk-SK" sz="20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→ Pre </a:t>
            </a:r>
            <a:r>
              <a:rPr lang="sk-SK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študentov → </a:t>
            </a:r>
            <a:r>
              <a:rPr lang="sk-SK" sz="2000" b="1" i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Štúdium→</a:t>
            </a:r>
            <a:r>
              <a:rPr lang="sk-SK" sz="20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sk-SK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Oznamy </a:t>
            </a:r>
            <a:r>
              <a:rPr lang="sk-SK" sz="20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študijného oddelenia</a:t>
            </a:r>
            <a:r>
              <a:rPr lang="sk-SK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sk-SK" sz="2000" b="1" i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→Presmerovanie</a:t>
            </a:r>
            <a:r>
              <a:rPr lang="sk-SK" sz="20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  elektronickej pošty z AIS</a:t>
            </a:r>
            <a:endParaRPr lang="sk-SK" sz="2000" u="sng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endParaRPr lang="sk-SK" u="sng" dirty="0"/>
          </a:p>
          <a:p>
            <a:pPr lvl="0"/>
            <a:endParaRPr lang="sk-SK" u="sng" dirty="0" smtClean="0"/>
          </a:p>
          <a:p>
            <a:pPr lvl="0"/>
            <a:endParaRPr lang="sk-SK" u="sng" dirty="0"/>
          </a:p>
          <a:p>
            <a:pPr lvl="0"/>
            <a:endParaRPr lang="sk-SK" u="sng" dirty="0" smtClean="0"/>
          </a:p>
          <a:p>
            <a:pPr lvl="0"/>
            <a:endParaRPr lang="sk-SK" u="sng" dirty="0"/>
          </a:p>
          <a:p>
            <a:pPr lvl="0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52025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203201" y="308055"/>
            <a:ext cx="6658180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sk-SK" sz="2800" b="1" dirty="0" smtClean="0">
                <a:latin typeface="Cambria" panose="02040503050406030204" pitchFamily="18" charset="0"/>
              </a:rPr>
              <a:t>Študijný poriadok FCHPT </a:t>
            </a:r>
            <a:endParaRPr lang="sk-SK" sz="2800" b="1" dirty="0">
              <a:latin typeface="Cambria" panose="02040503050406030204" pitchFamily="18" charset="0"/>
            </a:endParaRPr>
          </a:p>
        </p:txBody>
      </p:sp>
      <p:sp>
        <p:nvSpPr>
          <p:cNvPr id="3" name="Obdĺžnik 2"/>
          <p:cNvSpPr/>
          <p:nvPr/>
        </p:nvSpPr>
        <p:spPr>
          <a:xfrm>
            <a:off x="203200" y="727365"/>
            <a:ext cx="854709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u="sng" dirty="0">
                <a:solidFill>
                  <a:srgbClr val="2E2E22"/>
                </a:solidFill>
                <a:latin typeface="Cambria"/>
              </a:rPr>
              <a:t>P</a:t>
            </a:r>
            <a:r>
              <a:rPr lang="sk-SK" sz="2000" u="sng" dirty="0" smtClean="0">
                <a:solidFill>
                  <a:srgbClr val="2E2E22"/>
                </a:solidFill>
                <a:latin typeface="Cambria"/>
              </a:rPr>
              <a:t>ostup</a:t>
            </a:r>
            <a:r>
              <a:rPr lang="sk-SK" sz="2000" dirty="0">
                <a:solidFill>
                  <a:srgbClr val="2E2E22"/>
                </a:solidFill>
                <a:latin typeface="Cambria"/>
              </a:rPr>
              <a:t>:</a:t>
            </a:r>
            <a:endParaRPr lang="sk-SK" sz="2000" u="sng" dirty="0">
              <a:solidFill>
                <a:srgbClr val="2E2E22"/>
              </a:solidFill>
              <a:latin typeface="Cambria"/>
            </a:endParaRPr>
          </a:p>
          <a:p>
            <a:r>
              <a:rPr lang="sk-SK" sz="2000" b="1" i="1" dirty="0" smtClean="0">
                <a:solidFill>
                  <a:srgbClr val="2E2E22"/>
                </a:solidFill>
                <a:latin typeface="Cambria" panose="02040503050406030204" pitchFamily="18" charset="0"/>
                <a:hlinkClick r:id="rId2"/>
              </a:rPr>
              <a:t>www.fchpt.stuba.sk</a:t>
            </a:r>
            <a:r>
              <a:rPr lang="sk-SK" sz="2000" b="1" i="1" dirty="0" smtClean="0">
                <a:solidFill>
                  <a:srgbClr val="2E2E22"/>
                </a:solidFill>
                <a:latin typeface="Cambria" panose="02040503050406030204" pitchFamily="18" charset="0"/>
              </a:rPr>
              <a:t> → PRE ŠTUDENTOV → </a:t>
            </a:r>
            <a:r>
              <a:rPr lang="sk-SK" sz="2000" b="1" i="1" dirty="0">
                <a:solidFill>
                  <a:srgbClr val="2E2E22"/>
                </a:solidFill>
                <a:latin typeface="Cambria" panose="02040503050406030204" pitchFamily="18" charset="0"/>
              </a:rPr>
              <a:t>ŠTÚDIUM → </a:t>
            </a:r>
            <a:r>
              <a:rPr lang="sk-SK" sz="2000" b="1" i="1" dirty="0" smtClean="0">
                <a:latin typeface="Cambria" panose="02040503050406030204" pitchFamily="18" charset="0"/>
              </a:rPr>
              <a:t>Dôležité </a:t>
            </a:r>
            <a:r>
              <a:rPr lang="sk-SK" sz="2000" b="1" i="1" dirty="0">
                <a:latin typeface="Cambria" panose="02040503050406030204" pitchFamily="18" charset="0"/>
              </a:rPr>
              <a:t>dokumenty a </a:t>
            </a:r>
            <a:r>
              <a:rPr lang="sk-SK" sz="2000" b="1" i="1" dirty="0" smtClean="0">
                <a:latin typeface="Cambria" panose="02040503050406030204" pitchFamily="18" charset="0"/>
              </a:rPr>
              <a:t>informácie</a:t>
            </a:r>
            <a:r>
              <a:rPr lang="sk-SK" sz="2000" i="1" dirty="0">
                <a:latin typeface="Cambria" panose="02040503050406030204" pitchFamily="18" charset="0"/>
              </a:rPr>
              <a:t> </a:t>
            </a:r>
            <a:r>
              <a:rPr lang="sk-SK" sz="2000" b="1" i="1" dirty="0" smtClean="0">
                <a:latin typeface="Cambria" panose="02040503050406030204" pitchFamily="18" charset="0"/>
              </a:rPr>
              <a:t>→ Úplné znenie študijného poriadku</a:t>
            </a:r>
            <a:r>
              <a:rPr lang="sk-SK" sz="2000" b="1" i="1" dirty="0">
                <a:latin typeface="Cambria" panose="02040503050406030204" pitchFamily="18" charset="0"/>
              </a:rPr>
              <a:t> FCHPT STU v Bratislave</a:t>
            </a:r>
          </a:p>
          <a:p>
            <a:r>
              <a:rPr lang="sk-SK" sz="2000" dirty="0"/>
              <a:t/>
            </a:r>
            <a:br>
              <a:rPr lang="sk-SK" sz="2000" dirty="0"/>
            </a:br>
            <a:endParaRPr lang="sk-SK" sz="2000" b="1" i="1" dirty="0">
              <a:solidFill>
                <a:srgbClr val="2E2E22"/>
              </a:solidFill>
              <a:latin typeface="Cambria"/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203200" y="1859469"/>
            <a:ext cx="8547099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k-SK" sz="2400" b="1" dirty="0" smtClean="0"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endParaRPr lang="sk-SK" sz="2400" b="1" dirty="0"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r>
              <a:rPr lang="sk-SK" sz="2400" b="1" dirty="0" smtClean="0">
                <a:latin typeface="Cambria" panose="02040503050406030204" pitchFamily="18" charset="0"/>
                <a:ea typeface="Batang" panose="02030600000101010101" pitchFamily="18" charset="-127"/>
              </a:rPr>
              <a:t>Dĺžka štúdia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sz="2000" dirty="0" smtClean="0">
                <a:latin typeface="Cambria" panose="02040503050406030204" pitchFamily="18" charset="0"/>
                <a:ea typeface="Batang" panose="02030600000101010101" pitchFamily="18" charset="-127"/>
              </a:rPr>
              <a:t>štandardná, povolená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sk-SK" sz="2000" dirty="0"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b="1" u="sng" dirty="0">
                <a:solidFill>
                  <a:srgbClr val="2E2E22"/>
                </a:solidFill>
                <a:latin typeface="Cambria"/>
              </a:rPr>
              <a:t>ŠKOLNÉ 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dirty="0">
                <a:solidFill>
                  <a:srgbClr val="2E2E22"/>
                </a:solidFill>
                <a:latin typeface="Cambria"/>
              </a:rPr>
              <a:t>Prekročenie štandardnej dĺžky štúdia	600 €/rok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dirty="0">
                <a:solidFill>
                  <a:srgbClr val="2E2E22"/>
                </a:solidFill>
                <a:latin typeface="Cambria"/>
              </a:rPr>
              <a:t>Súbežné štúdium 			600 €/rok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2000" b="1" dirty="0">
                <a:solidFill>
                  <a:srgbClr val="2E2E22"/>
                </a:solidFill>
                <a:latin typeface="Cambria"/>
              </a:rPr>
              <a:t>V prípade nezaplatenia sa školné bude vymáhať súdnou cestou.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sk-SK" sz="2000" dirty="0" smtClean="0"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sz="2000" dirty="0" smtClean="0">
                <a:latin typeface="Cambria" panose="02040503050406030204" pitchFamily="18" charset="0"/>
              </a:rPr>
              <a:t>prerušenie štúdia</a:t>
            </a:r>
          </a:p>
          <a:p>
            <a:pPr lvl="1"/>
            <a:endParaRPr lang="sk-SK" sz="2400" b="1" dirty="0" smtClean="0"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sk-SK" sz="2000" dirty="0" smtClean="0"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endParaRPr lang="sk-SK" sz="2000" dirty="0" smtClean="0">
              <a:latin typeface="Cambria" panose="02040503050406030204" pitchFamily="18" charset="0"/>
              <a:ea typeface="Batang" panose="02030600000101010101" pitchFamily="18" charset="-127"/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19C936F-6D61-438C-B6B1-EA4E1E80C464}" type="slidenum">
              <a:rPr lang="en-US" smtClean="0"/>
              <a:pPr lvl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977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19C936F-6D61-438C-B6B1-EA4E1E80C464}" type="slidenum">
              <a:rPr lang="sk-SK" smtClean="0"/>
              <a:pPr lvl="0"/>
              <a:t>8</a:t>
            </a:fld>
            <a:endParaRPr lang="sk-SK"/>
          </a:p>
        </p:txBody>
      </p:sp>
      <p:sp>
        <p:nvSpPr>
          <p:cNvPr id="3" name="Obdĺžnik 2"/>
          <p:cNvSpPr/>
          <p:nvPr/>
        </p:nvSpPr>
        <p:spPr>
          <a:xfrm>
            <a:off x="235566" y="624000"/>
            <a:ext cx="778212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b="1" dirty="0">
                <a:latin typeface="Cambria" panose="02040503050406030204" pitchFamily="18" charset="0"/>
                <a:ea typeface="Batang" panose="02030600000101010101" pitchFamily="18" charset="-127"/>
              </a:rPr>
              <a:t>Organizácia akademického roka </a:t>
            </a:r>
            <a:endParaRPr lang="sk-SK" sz="2400" b="1" dirty="0" smtClean="0"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endParaRPr lang="sk-SK" sz="2400" b="1" dirty="0"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r>
              <a:rPr lang="sk-SK" sz="2000" dirty="0">
                <a:latin typeface="Cambria" panose="02040503050406030204" pitchFamily="18" charset="0"/>
                <a:ea typeface="Batang" panose="02030600000101010101" pitchFamily="18" charset="-127"/>
              </a:rPr>
              <a:t>semester: výučba, skúškové </a:t>
            </a:r>
            <a:r>
              <a:rPr lang="sk-SK" sz="2000" dirty="0" smtClean="0">
                <a:latin typeface="Cambria" panose="02040503050406030204" pitchFamily="18" charset="0"/>
                <a:ea typeface="Batang" panose="02030600000101010101" pitchFamily="18" charset="-127"/>
              </a:rPr>
              <a:t>obdobie, prázdniny</a:t>
            </a:r>
            <a:br>
              <a:rPr lang="sk-SK" sz="2000" dirty="0" smtClean="0">
                <a:latin typeface="Cambria" panose="02040503050406030204" pitchFamily="18" charset="0"/>
                <a:ea typeface="Batang" panose="02030600000101010101" pitchFamily="18" charset="-127"/>
              </a:rPr>
            </a:br>
            <a:r>
              <a:rPr lang="sk-SK" sz="2000" dirty="0" smtClean="0">
                <a:latin typeface="Cambria" panose="02040503050406030204" pitchFamily="18" charset="0"/>
                <a:ea typeface="Batang" panose="02030600000101010101" pitchFamily="18" charset="-127"/>
              </a:rPr>
              <a:t/>
            </a:r>
            <a:br>
              <a:rPr lang="sk-SK" sz="2000" dirty="0" smtClean="0">
                <a:latin typeface="Cambria" panose="02040503050406030204" pitchFamily="18" charset="0"/>
                <a:ea typeface="Batang" panose="02030600000101010101" pitchFamily="18" charset="-127"/>
              </a:rPr>
            </a:br>
            <a:r>
              <a:rPr lang="sk-SK" sz="2000" b="1" i="1" dirty="0" err="1">
                <a:solidFill>
                  <a:srgbClr val="2E2E22"/>
                </a:solidFill>
                <a:latin typeface="Cambria" panose="02040503050406030204" pitchFamily="18" charset="0"/>
                <a:hlinkClick r:id="rId2"/>
              </a:rPr>
              <a:t>www.fchpt.stuba.sk</a:t>
            </a:r>
            <a:r>
              <a:rPr lang="sk-SK" sz="2000" b="1" i="1" dirty="0">
                <a:solidFill>
                  <a:srgbClr val="2E2E22"/>
                </a:solidFill>
                <a:latin typeface="Cambria" panose="02040503050406030204" pitchFamily="18" charset="0"/>
              </a:rPr>
              <a:t> → </a:t>
            </a:r>
            <a:r>
              <a:rPr lang="sk-SK" sz="2000" b="1" i="1" dirty="0" smtClean="0">
                <a:solidFill>
                  <a:srgbClr val="2E2E22"/>
                </a:solidFill>
                <a:latin typeface="Cambria" panose="02040503050406030204" pitchFamily="18" charset="0"/>
              </a:rPr>
              <a:t>PRE ŠTUDENTOV → ŠTÚDIUM </a:t>
            </a:r>
            <a:r>
              <a:rPr lang="sk-SK" sz="2000" b="1" i="1" dirty="0">
                <a:solidFill>
                  <a:srgbClr val="2E2E22"/>
                </a:solidFill>
                <a:latin typeface="Cambria" panose="02040503050406030204" pitchFamily="18" charset="0"/>
              </a:rPr>
              <a:t>→ </a:t>
            </a:r>
            <a:r>
              <a:rPr lang="sk-SK" sz="2000" b="1" i="1" dirty="0" smtClean="0">
                <a:latin typeface="Cambria" panose="02040503050406030204" pitchFamily="18" charset="0"/>
              </a:rPr>
              <a:t>Dôležité </a:t>
            </a:r>
            <a:r>
              <a:rPr lang="sk-SK" sz="2000" b="1" i="1" dirty="0">
                <a:latin typeface="Cambria" panose="02040503050406030204" pitchFamily="18" charset="0"/>
              </a:rPr>
              <a:t>dokumenty a </a:t>
            </a:r>
            <a:r>
              <a:rPr lang="sk-SK" sz="2000" b="1" i="1" dirty="0" smtClean="0">
                <a:latin typeface="Cambria" panose="02040503050406030204" pitchFamily="18" charset="0"/>
              </a:rPr>
              <a:t>informácie</a:t>
            </a:r>
            <a:r>
              <a:rPr lang="sk-SK" sz="2000" i="1" dirty="0" smtClean="0">
                <a:latin typeface="Cambria" panose="02040503050406030204" pitchFamily="18" charset="0"/>
              </a:rPr>
              <a:t> </a:t>
            </a:r>
            <a:r>
              <a:rPr lang="sk-SK" sz="20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→ </a:t>
            </a:r>
            <a:r>
              <a:rPr lang="sk-SK" sz="2000" b="1" dirty="0">
                <a:latin typeface="Cambria" panose="02040503050406030204" pitchFamily="18" charset="0"/>
                <a:ea typeface="Cambria" panose="02040503050406030204" pitchFamily="18" charset="0"/>
              </a:rPr>
              <a:t>Harmonogram </a:t>
            </a:r>
            <a:r>
              <a:rPr lang="sk-SK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akad. rok 2022/2023</a:t>
            </a:r>
            <a:endParaRPr lang="sk-SK" sz="2400" b="1" dirty="0" smtClean="0">
              <a:latin typeface="Cambria" panose="02040503050406030204" pitchFamily="18" charset="0"/>
            </a:endParaRPr>
          </a:p>
          <a:p>
            <a:endParaRPr lang="sk-SK" sz="2400" b="1" dirty="0">
              <a:latin typeface="Cambria" panose="02040503050406030204" pitchFamily="18" charset="0"/>
            </a:endParaRPr>
          </a:p>
          <a:p>
            <a:endParaRPr lang="sk-SK" sz="2400" b="1" dirty="0">
              <a:latin typeface="Cambria" panose="02040503050406030204" pitchFamily="18" charset="0"/>
            </a:endParaRPr>
          </a:p>
          <a:p>
            <a:r>
              <a:rPr lang="sk-SK" sz="2400" b="1" dirty="0" smtClean="0">
                <a:latin typeface="Cambria" panose="02040503050406030204" pitchFamily="18" charset="0"/>
              </a:rPr>
              <a:t>Kreditový </a:t>
            </a:r>
            <a:r>
              <a:rPr lang="sk-SK" sz="2400" b="1" dirty="0">
                <a:latin typeface="Cambria" panose="02040503050406030204" pitchFamily="18" charset="0"/>
              </a:rPr>
              <a:t>systém </a:t>
            </a:r>
            <a:endParaRPr lang="en-US" sz="2400" b="1" dirty="0">
              <a:latin typeface="Cambria" panose="02040503050406030204" pitchFamily="18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sk-SK" sz="2000" dirty="0">
                <a:latin typeface="Cambria" panose="02040503050406030204" pitchFamily="18" charset="0"/>
              </a:rPr>
              <a:t>Počet kreditov za semester, akademický rok,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sk-SK" sz="2000" dirty="0">
                <a:latin typeface="Cambria" panose="02040503050406030204" pitchFamily="18" charset="0"/>
              </a:rPr>
              <a:t>Minimálny počet kreditov potrebných na postup do </a:t>
            </a:r>
            <a:r>
              <a:rPr lang="sk-SK" sz="2000" dirty="0" smtClean="0">
                <a:latin typeface="Cambria" panose="02040503050406030204" pitchFamily="18" charset="0"/>
              </a:rPr>
              <a:t>letného semestra – 15 kreditov, do nasledujúceho ak. roka 40 kreditov</a:t>
            </a:r>
            <a:r>
              <a:rPr lang="en-US" sz="2000" dirty="0" smtClean="0">
                <a:latin typeface="Cambria" panose="02040503050406030204" pitchFamily="18" charset="0"/>
              </a:rPr>
              <a:t> </a:t>
            </a:r>
            <a:endParaRPr lang="sk-SK" sz="20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81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čísla snímky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19C936F-6D61-438C-B6B1-EA4E1E80C464}" type="slidenum">
              <a:rPr lang="sk-SK" smtClean="0"/>
              <a:pPr lvl="0"/>
              <a:t>9</a:t>
            </a:fld>
            <a:endParaRPr lang="sk-SK"/>
          </a:p>
        </p:txBody>
      </p:sp>
      <p:sp>
        <p:nvSpPr>
          <p:cNvPr id="3" name="Obdĺžnik 2"/>
          <p:cNvSpPr/>
          <p:nvPr/>
        </p:nvSpPr>
        <p:spPr>
          <a:xfrm>
            <a:off x="355190" y="392023"/>
            <a:ext cx="8053335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b="1" dirty="0">
                <a:latin typeface="Cambria" panose="02040503050406030204" pitchFamily="18" charset="0"/>
              </a:rPr>
              <a:t>Pravidlá a podmienky na utváranie študijných plánov pri zápise </a:t>
            </a:r>
          </a:p>
          <a:p>
            <a:endParaRPr lang="sk-SK" sz="2400" dirty="0">
              <a:latin typeface="Cambria" panose="02040503050406030204" pitchFamily="18" charset="0"/>
            </a:endParaRPr>
          </a:p>
          <a:p>
            <a:pPr lvl="0" algn="just"/>
            <a:r>
              <a:rPr lang="sk-SK" sz="2000" dirty="0">
                <a:latin typeface="Cambria" panose="02040503050406030204" pitchFamily="18" charset="0"/>
              </a:rPr>
              <a:t>Predmety v študijných </a:t>
            </a:r>
            <a:r>
              <a:rPr lang="sk-SK" sz="2000" dirty="0" smtClean="0">
                <a:latin typeface="Cambria" panose="02040503050406030204" pitchFamily="18" charset="0"/>
              </a:rPr>
              <a:t>plánoch</a:t>
            </a:r>
            <a:r>
              <a:rPr lang="sk-SK" sz="2000" dirty="0" smtClean="0">
                <a:solidFill>
                  <a:srgbClr val="2E2E22"/>
                </a:solidFill>
                <a:latin typeface="Cambria"/>
              </a:rPr>
              <a:t>:</a:t>
            </a:r>
            <a:endParaRPr lang="sk-SK" sz="2000" dirty="0">
              <a:latin typeface="Cambria" panose="02040503050406030204" pitchFamily="18" charset="0"/>
            </a:endParaRPr>
          </a:p>
          <a:p>
            <a:pPr marL="4011613" lvl="7" indent="-360363" algn="just">
              <a:buFont typeface="Arial" panose="020B0604020202020204" pitchFamily="34" charset="0"/>
              <a:buChar char="•"/>
            </a:pPr>
            <a:r>
              <a:rPr lang="sk-SK" sz="2000" dirty="0">
                <a:latin typeface="Cambria" panose="02040503050406030204" pitchFamily="18" charset="0"/>
              </a:rPr>
              <a:t>povinné</a:t>
            </a:r>
          </a:p>
          <a:p>
            <a:pPr marL="4011613" lvl="7" indent="-360363" algn="just">
              <a:buFont typeface="Arial" panose="020B0604020202020204" pitchFamily="34" charset="0"/>
              <a:buChar char="•"/>
            </a:pPr>
            <a:r>
              <a:rPr lang="sk-SK" sz="2000" dirty="0">
                <a:latin typeface="Cambria" panose="02040503050406030204" pitchFamily="18" charset="0"/>
              </a:rPr>
              <a:t>povinne  voliteľné </a:t>
            </a:r>
          </a:p>
          <a:p>
            <a:pPr marL="4011613" lvl="7" indent="-360363" algn="just">
              <a:buFont typeface="Arial" panose="020B0604020202020204" pitchFamily="34" charset="0"/>
              <a:buChar char="•"/>
            </a:pPr>
            <a:r>
              <a:rPr lang="sk-SK" sz="2000" dirty="0" smtClean="0">
                <a:latin typeface="Cambria" panose="02040503050406030204" pitchFamily="18" charset="0"/>
              </a:rPr>
              <a:t>výberové</a:t>
            </a:r>
          </a:p>
          <a:p>
            <a:pPr marL="3651250" lvl="7" algn="just"/>
            <a:endParaRPr lang="sk-SK" sz="2000" dirty="0" smtClean="0"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0" lvl="1" defTabSz="185738"/>
            <a:r>
              <a:rPr lang="sk-SK" sz="2000" b="1" dirty="0" smtClean="0">
                <a:latin typeface="Cambria" panose="02040503050406030204" pitchFamily="18" charset="0"/>
                <a:cs typeface="Arial" panose="020B0604020202020204" pitchFamily="34" charset="0"/>
              </a:rPr>
              <a:t>Nadväznosť predmetov  </a:t>
            </a:r>
            <a:r>
              <a:rPr lang="sk-SK" sz="2000" b="1" i="1" dirty="0" err="1" smtClean="0">
                <a:solidFill>
                  <a:srgbClr val="2E2E22"/>
                </a:solidFill>
                <a:latin typeface="Cambria" panose="02040503050406030204" pitchFamily="18" charset="0"/>
                <a:hlinkClick r:id="rId2"/>
              </a:rPr>
              <a:t>www.fchpt.stuba.sk</a:t>
            </a:r>
            <a:r>
              <a:rPr lang="sk-SK" sz="2000" b="1" i="1" dirty="0" smtClean="0">
                <a:solidFill>
                  <a:srgbClr val="2E2E22"/>
                </a:solidFill>
                <a:latin typeface="Cambria" panose="02040503050406030204" pitchFamily="18" charset="0"/>
              </a:rPr>
              <a:t> → PRE ŠTUDENTOV → ŠTÚDIUM → </a:t>
            </a:r>
            <a:r>
              <a:rPr lang="sk-SK" sz="2000" b="1" i="1" dirty="0" smtClean="0">
                <a:latin typeface="Cambria" panose="02040503050406030204" pitchFamily="18" charset="0"/>
              </a:rPr>
              <a:t>Dôležité dokumenty a informácie</a:t>
            </a:r>
            <a:r>
              <a:rPr lang="sk-SK" sz="2000" i="1" dirty="0" smtClean="0">
                <a:latin typeface="Cambria" panose="02040503050406030204" pitchFamily="18" charset="0"/>
              </a:rPr>
              <a:t> </a:t>
            </a:r>
            <a:r>
              <a:rPr lang="sk-SK" sz="20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→ Študijné plány - Študijné programy FCHPT STU v Bratislave v akademickom roku 2022/2023</a:t>
            </a:r>
            <a:endParaRPr lang="sk-SK" sz="2000" b="1" i="1" dirty="0" smtClean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just"/>
            <a:r>
              <a:rPr lang="sk-SK" sz="2000" dirty="0" smtClean="0">
                <a:latin typeface="Cambria" panose="02040503050406030204" pitchFamily="18" charset="0"/>
              </a:rPr>
              <a:t/>
            </a:r>
            <a:br>
              <a:rPr lang="sk-SK" sz="2000" dirty="0" smtClean="0">
                <a:latin typeface="Cambria" panose="02040503050406030204" pitchFamily="18" charset="0"/>
              </a:rPr>
            </a:br>
            <a:r>
              <a:rPr lang="sk-SK" sz="2000" dirty="0" smtClean="0">
                <a:latin typeface="Cambria" panose="02040503050406030204" pitchFamily="18" charset="0"/>
              </a:rPr>
              <a:t>Individuálny </a:t>
            </a:r>
            <a:r>
              <a:rPr lang="sk-SK" sz="2000" dirty="0">
                <a:latin typeface="Cambria" panose="02040503050406030204" pitchFamily="18" charset="0"/>
              </a:rPr>
              <a:t>študijný plán </a:t>
            </a:r>
            <a:r>
              <a:rPr lang="sk-SK" sz="2000" dirty="0" smtClean="0">
                <a:latin typeface="Cambria" panose="02040503050406030204" pitchFamily="18" charset="0"/>
              </a:rPr>
              <a:t>(dlhotrvajúca </a:t>
            </a:r>
            <a:r>
              <a:rPr lang="sk-SK" sz="2000" dirty="0">
                <a:latin typeface="Cambria" panose="02040503050406030204" pitchFamily="18" charset="0"/>
              </a:rPr>
              <a:t>choroba, reprezentácia SR, starostlivosť o dieťa vo veku do 6 rokov, </a:t>
            </a:r>
            <a:r>
              <a:rPr lang="sk-SK" sz="2000" dirty="0" smtClean="0">
                <a:latin typeface="Cambria" panose="02040503050406030204" pitchFamily="18" charset="0"/>
              </a:rPr>
              <a:t>materská)</a:t>
            </a:r>
            <a:endParaRPr lang="sk-SK" sz="2000" dirty="0">
              <a:latin typeface="Cambria" panose="02040503050406030204" pitchFamily="18" charset="0"/>
            </a:endParaRPr>
          </a:p>
          <a:p>
            <a:pPr algn="just"/>
            <a:endParaRPr lang="sk-SK" sz="2000" dirty="0">
              <a:latin typeface="Cambria" panose="02040503050406030204" pitchFamily="18" charset="0"/>
            </a:endParaRP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sk-SK" sz="2000" dirty="0">
                <a:latin typeface="Cambria" panose="02040503050406030204" pitchFamily="18" charset="0"/>
              </a:rPr>
              <a:t>splnené minimálne požiadavky na postup do ďalšieho semestra</a:t>
            </a:r>
          </a:p>
        </p:txBody>
      </p:sp>
    </p:spTree>
    <p:extLst>
      <p:ext uri="{BB962C8B-B14F-4D97-AF65-F5344CB8AC3E}">
        <p14:creationId xmlns:p14="http://schemas.microsoft.com/office/powerpoint/2010/main" val="320056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8358</TotalTime>
  <Words>576</Words>
  <Application>Microsoft Office PowerPoint</Application>
  <PresentationFormat>Prezentácia na obrazovke (4:3)</PresentationFormat>
  <Paragraphs>271</Paragraphs>
  <Slides>17</Slides>
  <Notes>2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17</vt:i4>
      </vt:variant>
    </vt:vector>
  </HeadingPairs>
  <TitlesOfParts>
    <vt:vector size="18" baseType="lpstr">
      <vt:lpstr>Motív Office</vt:lpstr>
      <vt:lpstr>Úvod do štúdia pre študentov PRVÉHO ROČNÍKA BAKALÁRSKEHO  ŠTÚDIA 2022/2023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Zápis 2017/2018</dc:title>
  <dc:creator>sipeky</dc:creator>
  <cp:lastModifiedBy>danasova</cp:lastModifiedBy>
  <cp:revision>274</cp:revision>
  <cp:lastPrinted>2021-09-10T12:10:48Z</cp:lastPrinted>
  <dcterms:created xsi:type="dcterms:W3CDTF">2017-06-06T05:36:44Z</dcterms:created>
  <dcterms:modified xsi:type="dcterms:W3CDTF">2022-09-08T12:24:48Z</dcterms:modified>
</cp:coreProperties>
</file>