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4" r:id="rId2"/>
    <p:sldMasterId id="2147483677" r:id="rId3"/>
    <p:sldMasterId id="2147483690" r:id="rId4"/>
  </p:sldMasterIdLst>
  <p:notesMasterIdLst>
    <p:notesMasterId r:id="rId57"/>
  </p:notesMasterIdLst>
  <p:sldIdLst>
    <p:sldId id="256" r:id="rId5"/>
    <p:sldId id="269" r:id="rId6"/>
    <p:sldId id="302" r:id="rId7"/>
    <p:sldId id="303" r:id="rId8"/>
    <p:sldId id="304" r:id="rId9"/>
    <p:sldId id="306" r:id="rId10"/>
    <p:sldId id="309" r:id="rId11"/>
    <p:sldId id="310" r:id="rId12"/>
    <p:sldId id="311" r:id="rId13"/>
    <p:sldId id="322" r:id="rId14"/>
    <p:sldId id="297" r:id="rId15"/>
    <p:sldId id="312" r:id="rId16"/>
    <p:sldId id="313" r:id="rId17"/>
    <p:sldId id="314" r:id="rId18"/>
    <p:sldId id="315" r:id="rId19"/>
    <p:sldId id="316" r:id="rId20"/>
    <p:sldId id="323" r:id="rId21"/>
    <p:sldId id="334" r:id="rId22"/>
    <p:sldId id="335" r:id="rId23"/>
    <p:sldId id="336" r:id="rId24"/>
    <p:sldId id="337" r:id="rId25"/>
    <p:sldId id="338" r:id="rId26"/>
    <p:sldId id="331" r:id="rId27"/>
    <p:sldId id="324" r:id="rId28"/>
    <p:sldId id="346" r:id="rId29"/>
    <p:sldId id="325" r:id="rId30"/>
    <p:sldId id="326" r:id="rId31"/>
    <p:sldId id="327" r:id="rId32"/>
    <p:sldId id="350" r:id="rId33"/>
    <p:sldId id="351" r:id="rId34"/>
    <p:sldId id="279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4" r:id="rId54"/>
    <p:sldId id="370" r:id="rId55"/>
    <p:sldId id="375" r:id="rId5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290" autoAdjust="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k-S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sk-S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k-SK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71E1910-6065-4399-812B-C9B08BC94BD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E1910-6065-4399-812B-C9B08BC94BDD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75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E1910-6065-4399-812B-C9B08BC94BDD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90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6AA37-0E4E-4923-B648-503DB787421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5CE90-4DA8-47BB-A173-7D5F48FE7EE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77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B6F48-B456-47C9-8F81-C6F979E0C98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50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nline obrázka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2703AC-6C15-42A8-87D9-6BE68F6DBB6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97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C0866E-835F-4A72-AFBF-9F4BED33CD1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34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31BCBB-D7C1-4D3A-A540-CED675FC547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07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92664-64D2-4A69-8A20-301B1D949D71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35AE2-6E6B-4068-8E30-2200651D973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2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95C5D-1A99-4DE5-A21F-0A3F80C13C5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D59B-A292-4770-BB98-8349EBDBF7C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8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8471-78E5-4BA1-86C3-A5125D6F52F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F2779-7E24-4157-B15B-841BEDDFE5DE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5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8741E-E439-47E2-9D5A-A071F7690955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AC27-7889-46AB-920D-329746577173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E20F4-7054-4E32-B574-93C70E4856C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225C-F709-4497-9540-3A525167823C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84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A50A-14E8-41CA-B37E-35F268134133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9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F10B-FE38-4928-AA75-0FA7F4FEA2B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41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A1B259-EB92-4708-9975-D5F4E1B5850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72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92664-64D2-4A69-8A20-301B1D949D71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3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35AE2-6E6B-4068-8E30-2200651D973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85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95C5D-1A99-4DE5-A21F-0A3F80C13C5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4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BDDF-E13B-4D9D-8DDE-C214B64E0B3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601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D59B-A292-4770-BB98-8349EBDBF7C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75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8471-78E5-4BA1-86C3-A5125D6F52F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0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8741E-E439-47E2-9D5A-A071F7690955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73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AC27-7889-46AB-920D-329746577173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6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E20F4-7054-4E32-B574-93C70E4856C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2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225C-F709-4497-9540-3A525167823C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20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A50A-14E8-41CA-B37E-35F268134133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9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F10B-FE38-4928-AA75-0FA7F4FEA2B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80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k-SK">
                <a:solidFill>
                  <a:srgbClr val="000000"/>
                </a:solidFill>
              </a:rPr>
              <a:t>Kolégium dekana 17.4.2012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A1B259-EB92-4708-9975-D5F4E1B5850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20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A37-0E4E-4923-B648-503DB787421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31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2909F-B147-4F0B-A98C-1DCBBC365C7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322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3160-C67B-41C6-9C1E-F5F1109E6D1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870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BDDF-E13B-4D9D-8DDE-C214B64E0B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114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909F-B147-4F0B-A98C-1DCBBC365C7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684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048B-13D5-46E4-96DC-AA4F08DCCE7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131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F1F-93CA-4263-88BA-DDAE4232261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006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D543-C47C-4DD0-8438-D6232A309B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725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C96-D778-417E-ADCB-535EE92B76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12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2E7D-A3F9-4B4D-9F31-810DDCE4C9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675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CE90-4DA8-47BB-A173-7D5F48FE7E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155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6F48-B456-47C9-8F81-C6F979E0C98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44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048B-13D5-46E4-96DC-AA4F08DCCE7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383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B1F1F-93CA-4263-88BA-DDAE4232261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4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4D543-C47C-4DD0-8438-D6232A309B4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5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2C96-D778-417E-ADCB-535EE92B768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521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2E7D-A3F9-4B4D-9F31-810DDCE4C972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72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sk-SK"/>
              <a:t>Vedecká rada FCHPT dňa 25.10.2011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873160-C67B-41C6-9C1E-F5F1109E6D1C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k-SK">
                <a:solidFill>
                  <a:srgbClr val="000000"/>
                </a:solidFill>
                <a:latin typeface="Arial" panose="020B0604020202020204" pitchFamily="34" charset="0"/>
              </a:rPr>
              <a:t>Kolégium dekana 17.4.2012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C99A45-581E-4C4C-AFBD-9AB9D1598F5A}" type="slidenum">
              <a:rPr lang="sk-SK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sk-SK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k-SK">
                <a:solidFill>
                  <a:srgbClr val="000000"/>
                </a:solidFill>
                <a:latin typeface="Arial" panose="020B0604020202020204" pitchFamily="34" charset="0"/>
              </a:rPr>
              <a:t>Kolégium dekana 17.4.2012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C99A45-581E-4C4C-AFBD-9AB9D1598F5A}" type="slidenum">
              <a:rPr lang="sk-SK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sk-SK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Vedecká rada FCHPT dňa 25.10.2011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3160-C67B-41C6-9C1E-F5F1109E6D1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72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0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Microsoft_Word_97_-_2003_Document1.doc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3200" b="1" dirty="0"/>
              <a:t>Odpočet činnosti vedenia FCHPT </a:t>
            </a:r>
            <a:br>
              <a:rPr lang="sk-SK" sz="3200" b="1" dirty="0"/>
            </a:br>
            <a:r>
              <a:rPr lang="sk-SK" sz="3200" b="1" dirty="0"/>
              <a:t>za r. </a:t>
            </a:r>
            <a:r>
              <a:rPr lang="sk-SK" sz="3200" b="1" dirty="0" smtClean="0"/>
              <a:t>2013 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2000" dirty="0"/>
              <a:t>Stretnutie zamestnancov a študentov s vedením FCHPT</a:t>
            </a:r>
            <a:br>
              <a:rPr lang="sk-SK" sz="2000" dirty="0"/>
            </a:br>
            <a:endParaRPr lang="sk-SK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856818"/>
            <a:ext cx="7239000" cy="2948446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sz="1800" dirty="0" smtClean="0"/>
              <a:t>J.Šajbidor</a:t>
            </a:r>
          </a:p>
          <a:p>
            <a:r>
              <a:rPr lang="sk-SK" sz="1800" dirty="0" err="1"/>
              <a:t>M.Bakošová</a:t>
            </a:r>
            <a:endParaRPr lang="sk-SK" sz="1800" dirty="0"/>
          </a:p>
          <a:p>
            <a:r>
              <a:rPr lang="sk-SK" sz="1800" dirty="0" err="1" smtClean="0"/>
              <a:t>A.Gatial</a:t>
            </a:r>
            <a:endParaRPr lang="sk-SK" sz="1800" dirty="0" smtClean="0"/>
          </a:p>
          <a:p>
            <a:r>
              <a:rPr lang="sk-SK" sz="1800" dirty="0" err="1" smtClean="0"/>
              <a:t>Ľ.Jelemenský</a:t>
            </a:r>
            <a:endParaRPr lang="sk-SK" sz="1800" dirty="0" smtClean="0"/>
          </a:p>
          <a:p>
            <a:r>
              <a:rPr lang="sk-SK" sz="1800" dirty="0" err="1" smtClean="0"/>
              <a:t>V.Žúbor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00788" y="5661025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i="1" dirty="0"/>
              <a:t/>
            </a:r>
            <a:br>
              <a:rPr lang="sk-SK" sz="1400" i="1" dirty="0"/>
            </a:br>
            <a:r>
              <a:rPr lang="sk-SK" sz="1400" i="1" dirty="0"/>
              <a:t>dňa </a:t>
            </a:r>
            <a:r>
              <a:rPr lang="sk-SK" sz="1400" i="1" dirty="0" smtClean="0"/>
              <a:t>12.12.2013</a:t>
            </a:r>
            <a:endParaRPr lang="sk-SK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" y="260648"/>
            <a:ext cx="869029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Vzdelávanie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/>
              <a:t>Príprava na komplexnú akreditáciu v r.2014</a:t>
            </a:r>
            <a:br>
              <a:rPr lang="sk-SK" sz="1800"/>
            </a:br>
            <a:r>
              <a:rPr lang="sk-SK" sz="1800"/>
              <a:t>- posilnenie teoretického základu bakalárskeho štúdia</a:t>
            </a:r>
            <a:br>
              <a:rPr lang="sk-SK" sz="1800"/>
            </a:br>
            <a:r>
              <a:rPr lang="sk-SK" sz="1800"/>
              <a:t>- väčšia unifikácia základných profilujúcich predmetov</a:t>
            </a:r>
            <a:br>
              <a:rPr lang="sk-SK" sz="1800"/>
            </a:br>
            <a:r>
              <a:rPr lang="sk-SK" sz="1800"/>
              <a:t>- redukcia celkového počtu predmetov</a:t>
            </a:r>
            <a:br>
              <a:rPr lang="sk-SK" sz="1800"/>
            </a:br>
            <a:r>
              <a:rPr lang="sk-SK" sz="1800"/>
              <a:t>- vyššia efektívnosť výučby</a:t>
            </a:r>
          </a:p>
          <a:p>
            <a:r>
              <a:rPr lang="sk-SK" sz="1800"/>
              <a:t>Internacionalizácia štúdia</a:t>
            </a:r>
            <a:br>
              <a:rPr lang="sk-SK" sz="1800"/>
            </a:br>
            <a:r>
              <a:rPr lang="sk-SK" sz="1800"/>
              <a:t>- akreditácia </a:t>
            </a:r>
            <a:r>
              <a:rPr lang="sk-SK" sz="1800" i="1"/>
              <a:t>eurobakalár </a:t>
            </a:r>
            <a:r>
              <a:rPr lang="sk-SK" sz="1800"/>
              <a:t>pre študijný program </a:t>
            </a:r>
            <a:r>
              <a:rPr lang="sk-SK" sz="1800" i="1"/>
              <a:t>Chémia, medicínska chémia a materiály</a:t>
            </a:r>
            <a:br>
              <a:rPr lang="sk-SK" sz="1800" i="1"/>
            </a:br>
            <a:r>
              <a:rPr lang="sk-SK" sz="1800" i="1"/>
              <a:t>- podpora mobilít študentov</a:t>
            </a:r>
          </a:p>
          <a:p>
            <a:r>
              <a:rPr lang="sk-SK" sz="1800"/>
              <a:t>Zabezpečenie študijnou literatúrou</a:t>
            </a:r>
            <a:br>
              <a:rPr lang="sk-SK" sz="1800"/>
            </a:br>
            <a:r>
              <a:rPr lang="sk-SK" sz="1800"/>
              <a:t>inovácia študijných materiálov v súvislosti s pripravovanou akreditáciou</a:t>
            </a:r>
            <a:endParaRPr lang="sk-SK" sz="1800" i="1"/>
          </a:p>
          <a:p>
            <a:endParaRPr 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Bakalárske študijné programy</a:t>
            </a:r>
            <a:endParaRPr lang="sk-SK" b="1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26572"/>
              </p:ext>
            </p:extLst>
          </p:nvPr>
        </p:nvGraphicFramePr>
        <p:xfrm>
          <a:off x="1390192" y="1827213"/>
          <a:ext cx="7273254" cy="3842997"/>
        </p:xfrm>
        <a:graphic>
          <a:graphicData uri="http://schemas.openxmlformats.org/drawingml/2006/table">
            <a:tbl>
              <a:tblPr/>
              <a:tblGrid>
                <a:gridCol w="3345697"/>
                <a:gridCol w="3345697"/>
                <a:gridCol w="581860"/>
              </a:tblGrid>
              <a:tr h="305643">
                <a:tc rowSpan="3">
                  <a:txBody>
                    <a:bodyPr/>
                    <a:lstStyle/>
                    <a:p>
                      <a:pPr marL="92075" indent="0"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Automatizácia, informatizácia a 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manažment v chémii</a:t>
                      </a:r>
                      <a:r>
                        <a:rPr lang="sk-SK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potravinárstve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Miroslav Fikar, DrSc.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1966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Dr. Ing. Milan Majerník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Monika Bakošová, PhD.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Biotechnológia</a:t>
                      </a:r>
                    </a:p>
                  </a:txBody>
                  <a:tcPr marL="84939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Daniela Šmogrovičová, PhD.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Milan Čertík, PhD.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Katarína </a:t>
                      </a:r>
                      <a:r>
                        <a:rPr lang="sk-SK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Dercová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PhD. 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Chémia, medicínska chémia a chemické materiály</a:t>
                      </a:r>
                    </a:p>
                  </a:txBody>
                  <a:tcPr marL="84939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Tibor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Gracza,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DrSc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Ivan Hudec, PhD.</a:t>
                      </a:r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Dana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Dvoranová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PhD.  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1977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Ján Híveš, PhD.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Chemické inžinierstvo</a:t>
                      </a:r>
                    </a:p>
                  </a:txBody>
                  <a:tcPr marL="84939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Ľudovít Jelemenský, DrSc.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7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Milan Polakovič, PhD.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Jozef </a:t>
                      </a:r>
                      <a:r>
                        <a:rPr lang="sk-SK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Markoš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DrSc.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Potraviny, výživa, kozmetika</a:t>
                      </a:r>
                    </a:p>
                  </a:txBody>
                  <a:tcPr marL="84939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Jarmila Hojerová, PhD. 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Mária Greifová, PhD.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Ľubomír Valík, PhD.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Inžinierske študijné programy</a:t>
            </a:r>
            <a:endParaRPr lang="sk-SK" b="1" dirty="0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534375" y="1781122"/>
          <a:ext cx="7142081" cy="4743974"/>
        </p:xfrm>
        <a:graphic>
          <a:graphicData uri="http://schemas.openxmlformats.org/drawingml/2006/table">
            <a:tbl>
              <a:tblPr/>
              <a:tblGrid>
                <a:gridCol w="3325657"/>
                <a:gridCol w="3168352"/>
                <a:gridCol w="648072"/>
              </a:tblGrid>
              <a:tr h="271903">
                <a:tc rowSpan="3">
                  <a:txBody>
                    <a:bodyPr/>
                    <a:lstStyle/>
                    <a:p>
                      <a:pPr marL="92075" indent="0"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Automatizácia a informatizácia v 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chémii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potravin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árstve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Miroslav Fikar, DrSc.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1966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Monika Bakošová,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Michal Kvasnica,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1977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Biochémia a biomedicínske 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technológie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71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Ing. Michal Rosenberg,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Ing. Albert Breier,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RNDr. Helena Paulíková,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Biotechnológia</a:t>
                      </a:r>
                    </a:p>
                  </a:txBody>
                  <a:tcPr marL="81571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Ján Šajbidor, DrSc.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Daniela Šmogrovičová PhD. 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Milan Čertík, PhD.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1962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Chemické inžinierstvo</a:t>
                      </a:r>
                    </a:p>
                  </a:txBody>
                  <a:tcPr marL="81571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Milan Polakovič,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4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Ľudovít Jelemenský, DrSc.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Jozef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Markoš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DrSc.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Chemické technológie</a:t>
                      </a:r>
                    </a:p>
                  </a:txBody>
                  <a:tcPr marL="81571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Alexander Kaszonyi,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1950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Vladimír Danielik,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1968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Elena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Hájeková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1968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Ochrana materiálov a objektov dedičstva</a:t>
                      </a:r>
                    </a:p>
                  </a:txBody>
                  <a:tcPr marL="81571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Michal Čeppan,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1952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Milena Reháková,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1964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Katarína Vizárová, PhD.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1965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7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Inžinierske študijné programy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41040"/>
              </p:ext>
            </p:extLst>
          </p:nvPr>
        </p:nvGraphicFramePr>
        <p:xfrm>
          <a:off x="1370012" y="1628800"/>
          <a:ext cx="6932776" cy="5110445"/>
        </p:xfrm>
        <a:graphic>
          <a:graphicData uri="http://schemas.openxmlformats.org/drawingml/2006/table">
            <a:tbl>
              <a:tblPr firstRow="1" bandRow="1"/>
              <a:tblGrid>
                <a:gridCol w="3189077"/>
                <a:gridCol w="3189077"/>
                <a:gridCol w="554622"/>
              </a:tblGrid>
              <a:tr h="22407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Potraviny, hygiena, kozmetika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Ing.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Štefan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Schmidt,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Jarmila Hojerová,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Mária Greifová,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7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Prírodné a syntetické polyméry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Ivan Hudec,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Milan Vrška,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Anna Ujhelyiová,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09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Riadenie technologických procesov v chémii a potravinárstve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Ján Híveš,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Dr. Ing. Milan Majerník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Monika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Zatrochová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1975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Technická chémia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Anton Gatial,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DrSc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Ján Labuda, DrSc.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1949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Marian Koman, DrSc.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Tibor Gracza, DrSc.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Technológie ochrany životného prostredia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Miloslav Drtil,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Ján Derco,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Miroslav Hutňan,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Výživa a hodnotenie kvality potravín</a:t>
                      </a:r>
                    </a:p>
                  </a:txBody>
                  <a:tcPr marL="76515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Ľubomír Valík,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Stanislav Sekretár,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Martin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Šimkovic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PhD.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Doktorandské študijné programy</a:t>
            </a:r>
            <a:endParaRPr lang="sk-SK" b="1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511144" y="1827214"/>
          <a:ext cx="7031350" cy="4736232"/>
        </p:xfrm>
        <a:graphic>
          <a:graphicData uri="http://schemas.openxmlformats.org/drawingml/2006/table">
            <a:tbl>
              <a:tblPr firstRow="1" bandRow="1"/>
              <a:tblGrid>
                <a:gridCol w="3234421"/>
                <a:gridCol w="3234421"/>
                <a:gridCol w="562508"/>
              </a:tblGrid>
              <a:tr h="218969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Analytická chémia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Ján Labuda,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1949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Eva Benická,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PhD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1964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Jana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Sádecká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PhD.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1964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Anorganická chémia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Marián Koman,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1953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Peter Segľa, PhD.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1956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Ján </a:t>
                      </a:r>
                      <a:r>
                        <a:rPr lang="sk-SK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Moncoľ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PhD.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Anorganická technológia a materiály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Ján Híveš,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1963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Vladimír Danielik, PhD.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1968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sk-SK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doc. Ing. Matilda</a:t>
                      </a:r>
                      <a:r>
                        <a:rPr lang="sk-SK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Zemanová</a:t>
                      </a:r>
                      <a:r>
                        <a:rPr lang="sk-SK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PhD.</a:t>
                      </a:r>
                      <a:endParaRPr lang="sk-SK" sz="1400" noProof="0" dirty="0"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1967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Biochémia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RNDr. Ľudovít Varečka,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1948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Ing. Albert Breier,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DrSc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1957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RNDr. Helena Paulíková, CSc.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1956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Biotechnológie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Ján Šajbidor,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1955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 Ing. Daniela Šmogrovičová,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PhD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1953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doc.. Ing. Milan Čertík, PhD.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1962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Fyzikálna chémia</a:t>
                      </a:r>
                    </a:p>
                  </a:txBody>
                  <a:tcPr marL="8211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Peter Šimon,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1952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Peter Rapta,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1965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9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prof. Ing. Marian Valko, DrSc.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1963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1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Doktorandské študijné programy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439557" y="1700808"/>
          <a:ext cx="7174524" cy="5004150"/>
        </p:xfrm>
        <a:graphic>
          <a:graphicData uri="http://schemas.openxmlformats.org/drawingml/2006/table">
            <a:tbl>
              <a:tblPr firstRow="1" bandRow="1"/>
              <a:tblGrid>
                <a:gridCol w="3300281"/>
                <a:gridCol w="3300281"/>
                <a:gridCol w="573962"/>
              </a:tblGrid>
              <a:tr h="232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Chemická fyzika </a:t>
                      </a:r>
                    </a:p>
                  </a:txBody>
                  <a:tcPr marL="83786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Vlasta Brezová, DrSc.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Milan Mazúr, DrSc.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1955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Pavol Fedorko,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Chémia a technológia požívatín</a:t>
                      </a:r>
                    </a:p>
                  </a:txBody>
                  <a:tcPr marL="83786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Ing.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Štefan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Schmidt,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1951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Mária Greifová,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Ľubomír Valík,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Chémia a technológia životného prostredia</a:t>
                      </a:r>
                    </a:p>
                  </a:txBody>
                  <a:tcPr marL="83786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Miloslav Drtil,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Miroslav Hutňan,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Igor Bodík, PhD.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Chemické inžinierstvo</a:t>
                      </a:r>
                    </a:p>
                  </a:txBody>
                  <a:tcPr marL="83786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Jozef </a:t>
                      </a:r>
                      <a:r>
                        <a:rPr lang="sk-S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Markoš</a:t>
                      </a: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Ľudovít Jelemenský, DrSc.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Milan Polakovič,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Makromolekulová chémia</a:t>
                      </a:r>
                    </a:p>
                  </a:txBody>
                  <a:tcPr marL="8541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Ivan Hudec, DrSc.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Ľudmila Černáková,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Viera Jančovičová,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Ochrana materiálov a objektov dedičstva</a:t>
                      </a:r>
                    </a:p>
                  </a:txBody>
                  <a:tcPr marL="8541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Michal Čeppan,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Ján Lokaj,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1951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Milena Reháková,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1964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2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Katarína Vizárová, PhD.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Doktorandské študijné programy</a:t>
            </a:r>
            <a:endParaRPr lang="sk-SK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370013" y="2176413"/>
          <a:ext cx="7313611" cy="3951270"/>
        </p:xfrm>
        <a:graphic>
          <a:graphicData uri="http://schemas.openxmlformats.org/drawingml/2006/table">
            <a:tbl>
              <a:tblPr/>
              <a:tblGrid>
                <a:gridCol w="3364261"/>
                <a:gridCol w="3364261"/>
                <a:gridCol w="585089"/>
              </a:tblGrid>
              <a:tr h="22776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Organická chémia</a:t>
                      </a:r>
                    </a:p>
                  </a:txBody>
                  <a:tcPr marL="83786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Tibor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Gracza,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DrSc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Viktor Milata, DrSc.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Dušan Berkeš, PhD.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Organická technológia a technológia palív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86" marR="9310" marT="931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Štefan Marchalín, DrSc.</a:t>
                      </a:r>
                    </a:p>
                  </a:txBody>
                  <a:tcPr marL="9310" marR="9310" marT="931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1954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Alexander Kaszonyi, CSc.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1950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Pavol Hudec, CSc.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1949</a:t>
                      </a:r>
                    </a:p>
                  </a:txBody>
                  <a:tcPr marL="9310" marR="9310" marT="9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Riadenie 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procesov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1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Miroslav Fikar, DrSc.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Monika Bakošová,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Michal Kvasnica,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1977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Technológia polymérnych materiálov</a:t>
                      </a:r>
                    </a:p>
                  </a:txBody>
                  <a:tcPr marL="8541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Pavel Alexy, PhD.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(doc.) Ing. Štefan Šutý, PhD.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Anna Ujhelyiová,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Teoretická a počítačová chémia</a:t>
                      </a:r>
                    </a:p>
                  </a:txBody>
                  <a:tcPr marL="8541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Ing. Vladimír Lukeš, DrSc.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doc. Ing. Martin Breza, PhD.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</a:t>
                      </a:r>
                      <a:r>
                        <a:rPr lang="sk-SK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Ing. Anton Gatial, DrSc.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000"/>
                        </a:lnSpc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2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471" y="301625"/>
            <a:ext cx="7568009" cy="1143000"/>
          </a:xfrm>
        </p:spPr>
        <p:txBody>
          <a:bodyPr/>
          <a:lstStyle/>
          <a:p>
            <a:r>
              <a:rPr lang="sk-SK" b="1" dirty="0" smtClean="0"/>
              <a:t>Prijímacie konanie – Bc. štúdium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899593" y="2639928"/>
          <a:ext cx="7920879" cy="35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/>
                <a:gridCol w="1009472"/>
                <a:gridCol w="1347946"/>
                <a:gridCol w="944081"/>
                <a:gridCol w="1743138"/>
                <a:gridCol w="1868132"/>
              </a:tblGrid>
              <a:tr h="709981">
                <a:tc>
                  <a:txBody>
                    <a:bodyPr/>
                    <a:lstStyle/>
                    <a:p>
                      <a:pPr algn="l"/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Ak. r.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Kolo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Prihlásení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Prijatí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Nastúpili na štúdium</a:t>
                      </a:r>
                    </a:p>
                    <a:p>
                      <a:pPr algn="ctr"/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(31.10.2013)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Nastúpili na štúdium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z prijatých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43200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2012/13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kolo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1428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1261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678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2. 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kolo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  268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 260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203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SPOLU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1696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1533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881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2013/14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kolo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1468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1260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667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2. </a:t>
                      </a: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kolo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 287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 282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72%</a:t>
                      </a: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SPOLU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1755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1542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870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sk-SK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%</a:t>
                      </a:r>
                      <a:endParaRPr lang="sk-SK" sz="2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4471" y="301625"/>
            <a:ext cx="7640017" cy="1143000"/>
          </a:xfrm>
        </p:spPr>
        <p:txBody>
          <a:bodyPr/>
          <a:lstStyle/>
          <a:p>
            <a:r>
              <a:rPr lang="sk-SK" b="1" dirty="0" smtClean="0"/>
              <a:t>Prijímacie konanie – Ing. štúdium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043608" y="2636912"/>
          <a:ext cx="7272807" cy="20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21"/>
                <a:gridCol w="1337021"/>
                <a:gridCol w="1337021"/>
                <a:gridCol w="1337021"/>
                <a:gridCol w="192472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Ak. r.</a:t>
                      </a:r>
                      <a:endParaRPr lang="sk-SK" sz="20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Prihlásení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Prijatí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Nastúpili na štúdium</a:t>
                      </a:r>
                      <a:endParaRPr lang="sk-SK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Nastúpili na štúdium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r>
                        <a:rPr lang="sk-SK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z prijatých</a:t>
                      </a:r>
                      <a:endParaRPr lang="sk-SK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2012/13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196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153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148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97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sk-SK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2013/14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242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197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196</a:t>
                      </a:r>
                      <a:endParaRPr lang="sk-SK" sz="20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99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sk-SK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dirty="0"/>
              <a:t>Hlavné úlohy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844675"/>
            <a:ext cx="3579812" cy="4114800"/>
          </a:xfrm>
        </p:spPr>
        <p:txBody>
          <a:bodyPr/>
          <a:lstStyle/>
          <a:p>
            <a:r>
              <a:rPr lang="sk-SK" sz="2600" dirty="0"/>
              <a:t>Financie a personálna politika</a:t>
            </a:r>
          </a:p>
          <a:p>
            <a:r>
              <a:rPr lang="sk-SK" sz="2600" dirty="0" smtClean="0"/>
              <a:t>Komplexná akreditácia</a:t>
            </a:r>
            <a:endParaRPr lang="sk-SK" sz="2600" dirty="0"/>
          </a:p>
          <a:p>
            <a:r>
              <a:rPr lang="sk-SK" sz="2600" dirty="0" smtClean="0"/>
              <a:t>Univerzitný vedecký park</a:t>
            </a:r>
            <a:endParaRPr lang="sk-SK" sz="2600" dirty="0"/>
          </a:p>
          <a:p>
            <a:r>
              <a:rPr lang="pt-BR" sz="2600" dirty="0"/>
              <a:t>Investície, rozvoj a obnova majetku</a:t>
            </a:r>
            <a:endParaRPr lang="sk-SK" sz="2600" dirty="0"/>
          </a:p>
        </p:txBody>
      </p:sp>
      <p:pic>
        <p:nvPicPr>
          <p:cNvPr id="26635" name="Picture 11" descr="http://www.stuba.sk/new/images//photo_galery/3618/stu_01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4256088" cy="3248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301625"/>
            <a:ext cx="7848871" cy="1143000"/>
          </a:xfrm>
        </p:spPr>
        <p:txBody>
          <a:bodyPr/>
          <a:lstStyle/>
          <a:p>
            <a:r>
              <a:rPr lang="sk-SK" b="1" dirty="0" smtClean="0"/>
              <a:t>Prijímacie konanie – PhD. štúdium</a:t>
            </a:r>
            <a:endParaRPr lang="sk-SK" b="1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543744" y="2132856"/>
          <a:ext cx="8420744" cy="285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36"/>
                <a:gridCol w="504056"/>
                <a:gridCol w="504056"/>
                <a:gridCol w="504056"/>
                <a:gridCol w="576064"/>
                <a:gridCol w="504056"/>
                <a:gridCol w="576064"/>
                <a:gridCol w="936104"/>
                <a:gridCol w="648072"/>
                <a:gridCol w="792088"/>
                <a:gridCol w="576064"/>
                <a:gridCol w="360040"/>
                <a:gridCol w="792088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Ak.</a:t>
                      </a:r>
                      <a:r>
                        <a:rPr lang="sk-SK" sz="1800" b="1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r.</a:t>
                      </a:r>
                      <a:endParaRPr lang="sk-SK" sz="18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    </a:t>
                      </a:r>
                      <a:r>
                        <a:rPr lang="sk-SK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Prihlásení</a:t>
                      </a:r>
                      <a:endParaRPr lang="sk-SK" sz="18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Prijatí</a:t>
                      </a:r>
                      <a:endParaRPr lang="sk-SK" sz="18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Zapísaní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Nastúpili na štúdium</a:t>
                      </a:r>
                    </a:p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sk-SK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z prijatých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k-SK" sz="1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206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D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  <a:sym typeface="Symbol"/>
                        </a:rPr>
                        <a:t></a:t>
                      </a:r>
                      <a:endParaRPr lang="sk-SK" sz="2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D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  <a:sym typeface="Symbol"/>
                        </a:rPr>
                        <a:t></a:t>
                      </a:r>
                      <a:endParaRPr lang="sk-SK" sz="2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D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750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FCHPT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EVI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FCHPT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EVI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4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  <a:sym typeface="Symbol"/>
                        </a:rPr>
                        <a:t></a:t>
                      </a:r>
                      <a:endParaRPr lang="sk-SK" sz="24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20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2012/13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88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91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68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71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52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14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69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97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20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2013/14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52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61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48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25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46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96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sk-SK" sz="16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</a:t>
            </a:r>
            <a:r>
              <a:rPr lang="sk-SK" b="1" dirty="0" err="1" smtClean="0"/>
              <a:t>čet</a:t>
            </a:r>
            <a:r>
              <a:rPr lang="sk-SK" b="1" dirty="0" smtClean="0"/>
              <a:t> študentov v ak. r. 2013/14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370013" y="1827213"/>
          <a:ext cx="7313612" cy="27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03"/>
                <a:gridCol w="1828403"/>
                <a:gridCol w="1828403"/>
                <a:gridCol w="1828403"/>
              </a:tblGrid>
              <a:tr h="849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Stupeň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štúdia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Denné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štúdium</a:t>
                      </a:r>
                      <a:endParaRPr kumimoji="0" lang="sk-S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Externé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štúdium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SPOLU</a:t>
                      </a:r>
                    </a:p>
                  </a:txBody>
                  <a:tcPr anchor="ctr" horzOverflow="overflow"/>
                </a:tc>
              </a:tr>
              <a:tr h="4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– Bc.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1768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</a:tr>
              <a:tr h="4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– Ing.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348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</a:tr>
              <a:tr h="4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– PhD.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231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kumimoji="0" lang="sk-SK" sz="2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</a:tr>
              <a:tr h="4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SPOLU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8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2385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Vývoj počtu študentov</a:t>
            </a:r>
            <a:br>
              <a:rPr lang="sk-SK" b="1" dirty="0" smtClean="0"/>
            </a:br>
            <a:r>
              <a:rPr lang="sk-SK" b="1" dirty="0" smtClean="0"/>
              <a:t>na FCHPT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370013" y="2383904"/>
          <a:ext cx="731361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22"/>
                <a:gridCol w="1462722"/>
                <a:gridCol w="1462722"/>
                <a:gridCol w="1462722"/>
                <a:gridCol w="146272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Ak. r. 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2010/2011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2011/2012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2012/2013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2013/2014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– Bc.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1286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1454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– Ing.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407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– PhD.</a:t>
                      </a:r>
                      <a:endParaRPr kumimoji="0" 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310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282</a:t>
                      </a:r>
                      <a:endParaRPr kumimoji="0" lang="sk-SK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SPOLU</a:t>
                      </a: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sk-SK" sz="2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2385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15. študentská vedecká konferencia</a:t>
            </a:r>
            <a:r>
              <a:rPr lang="en-US" b="1" dirty="0" smtClean="0"/>
              <a:t> 13.11.2013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827584" y="1827213"/>
          <a:ext cx="7856037" cy="343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291"/>
                <a:gridCol w="1122291"/>
                <a:gridCol w="995778"/>
                <a:gridCol w="1248804"/>
                <a:gridCol w="1122291"/>
                <a:gridCol w="1122291"/>
                <a:gridCol w="112229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ŠVK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ak. rok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Počet prác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Počet účastníkov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spolu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Počet účastníkov 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z iných VŠ v SR a ČR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počet sekcií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11. (43.)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2009/2010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152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155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12. (44.)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2010/2011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162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164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13. (45.)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2011/2012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156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161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 SR  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21 ČR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14. (46)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2012/2013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166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169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23 SR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22 ČR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15. (47)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2013/2014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181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190</a:t>
                      </a:r>
                      <a:endParaRPr lang="sk-SK" sz="16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11 SR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23 ČR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Sokrates - klub talentovaných študentov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35 registrovaných členov</a:t>
            </a:r>
          </a:p>
          <a:p>
            <a:r>
              <a:rPr lang="sk-SK" dirty="0" smtClean="0"/>
              <a:t>4 popularizačné prednášky</a:t>
            </a:r>
          </a:p>
          <a:p>
            <a:r>
              <a:rPr lang="sk-SK" dirty="0" smtClean="0"/>
              <a:t>2 prezentácie spojené s degustáciou</a:t>
            </a:r>
          </a:p>
          <a:p>
            <a:r>
              <a:rPr lang="sk-SK" dirty="0" smtClean="0"/>
              <a:t>1 prezentácia o spôsobe a filozofii vlastného podnikania</a:t>
            </a:r>
          </a:p>
          <a:p>
            <a:r>
              <a:rPr lang="sk-SK" dirty="0" smtClean="0"/>
              <a:t>2 chemické kvízy a príprava na ne</a:t>
            </a:r>
          </a:p>
          <a:p>
            <a:r>
              <a:rPr lang="sk-SK" dirty="0" smtClean="0"/>
              <a:t>2 </a:t>
            </a:r>
            <a:r>
              <a:rPr lang="sk-SK" dirty="0" err="1" smtClean="0"/>
              <a:t>spektakulárne</a:t>
            </a:r>
            <a:r>
              <a:rPr lang="sk-SK" dirty="0" smtClean="0"/>
              <a:t> pokusy</a:t>
            </a:r>
          </a:p>
          <a:p>
            <a:r>
              <a:rPr lang="sk-SK" dirty="0" smtClean="0"/>
              <a:t>1 exkurzia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Celoživotné vzdelávanie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Akreditované kurzy</a:t>
            </a:r>
          </a:p>
          <a:p>
            <a:r>
              <a:rPr lang="sk-SK" dirty="0" smtClean="0"/>
              <a:t>Neakreditované kurzy</a:t>
            </a:r>
          </a:p>
          <a:p>
            <a:r>
              <a:rPr lang="sk-SK" dirty="0" smtClean="0"/>
              <a:t>Univerzita tretieho veku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Vnútorné predpisy schválené</a:t>
            </a:r>
            <a:br>
              <a:rPr lang="sk-SK" b="1" dirty="0" smtClean="0"/>
            </a:br>
            <a:r>
              <a:rPr lang="sk-SK" b="1" dirty="0" smtClean="0"/>
              <a:t>AS FCHPT v oblasti vzdelávania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Štatút študentského ombudsmana</a:t>
            </a:r>
          </a:p>
          <a:p>
            <a:r>
              <a:rPr lang="sk-SK" sz="2000" dirty="0" smtClean="0"/>
              <a:t>Ďalšie podmienky prijatia na štúdium Ing. a PhD. študijných programov – úprava a aktualizácia pre prijímacie konanie na </a:t>
            </a:r>
            <a:r>
              <a:rPr lang="sk-SK" sz="2000" dirty="0" err="1" smtClean="0"/>
              <a:t>ak.r</a:t>
            </a:r>
            <a:r>
              <a:rPr lang="sk-SK" sz="2000" dirty="0" smtClean="0"/>
              <a:t>. 2013/2014</a:t>
            </a:r>
          </a:p>
          <a:p>
            <a:r>
              <a:rPr lang="sk-SK" sz="2000" dirty="0" smtClean="0"/>
              <a:t>Ďalšie podmienky prijatia na štúdium Bc. študijných programov – úprava a aktualizácia pre prijímacie konanie na </a:t>
            </a:r>
            <a:r>
              <a:rPr lang="sk-SK" sz="2000" dirty="0" err="1" smtClean="0"/>
              <a:t>ak.r</a:t>
            </a:r>
            <a:r>
              <a:rPr lang="sk-SK" sz="2000" dirty="0" smtClean="0"/>
              <a:t>. 2014/2015</a:t>
            </a:r>
          </a:p>
          <a:p>
            <a:r>
              <a:rPr lang="sk-SK" sz="2000" dirty="0" smtClean="0"/>
              <a:t>Študijný poriadok</a:t>
            </a:r>
          </a:p>
          <a:p>
            <a:r>
              <a:rPr lang="sk-SK" sz="2000" dirty="0" smtClean="0"/>
              <a:t>Štipendijný poriadok – pripravuje sa</a:t>
            </a:r>
          </a:p>
          <a:p>
            <a:pPr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Internacionalizácia štúdia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Chémia, medicínska chémia a chemické materiály – Bc. </a:t>
            </a:r>
            <a:r>
              <a:rPr lang="sk-SK" sz="2000" dirty="0" err="1" smtClean="0"/>
              <a:t>študjný</a:t>
            </a:r>
            <a:r>
              <a:rPr lang="sk-SK" sz="2000" dirty="0" smtClean="0"/>
              <a:t> program pripravený uchádzať sa o „</a:t>
            </a:r>
            <a:r>
              <a:rPr lang="sk-SK" sz="2000" dirty="0" err="1" smtClean="0"/>
              <a:t>Eurobachelor</a:t>
            </a:r>
            <a:r>
              <a:rPr lang="sk-SK" sz="2000" dirty="0" smtClean="0"/>
              <a:t>® </a:t>
            </a:r>
            <a:r>
              <a:rPr lang="sk-SK" sz="2000" dirty="0" err="1" smtClean="0"/>
              <a:t>label</a:t>
            </a:r>
            <a:r>
              <a:rPr lang="sk-SK" sz="2000" dirty="0" smtClean="0"/>
              <a:t>“</a:t>
            </a:r>
          </a:p>
          <a:p>
            <a:r>
              <a:rPr lang="sk-SK" sz="2000" dirty="0" smtClean="0"/>
              <a:t>Technológia makromolekulových látok – príprava spoločného doktorandského študijného programu UTB </a:t>
            </a:r>
            <a:r>
              <a:rPr lang="sk-SK" sz="2000" dirty="0" err="1" smtClean="0"/>
              <a:t>Zlín</a:t>
            </a:r>
            <a:endParaRPr lang="sk-SK" sz="2000" dirty="0" smtClean="0"/>
          </a:p>
          <a:p>
            <a:r>
              <a:rPr lang="sk-SK" sz="2000" dirty="0" smtClean="0"/>
              <a:t>propagácia doktorandského štúdia v zahraničí – zaslanie propagačných materiálov na vybrané univerzity v zahraničí </a:t>
            </a:r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Mobility študentov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Programy </a:t>
            </a:r>
          </a:p>
          <a:p>
            <a:pPr lvl="1"/>
            <a:r>
              <a:rPr lang="sk-SK" dirty="0" smtClean="0"/>
              <a:t>ERASMUS – študijný pobyt</a:t>
            </a:r>
          </a:p>
          <a:p>
            <a:pPr lvl="1"/>
            <a:r>
              <a:rPr lang="sk-SK" dirty="0" smtClean="0"/>
              <a:t>Národný štipendijný program</a:t>
            </a:r>
          </a:p>
          <a:p>
            <a:pPr lvl="1"/>
            <a:r>
              <a:rPr lang="sk-SK" dirty="0" smtClean="0"/>
              <a:t>CEEPUS</a:t>
            </a:r>
          </a:p>
          <a:p>
            <a:pPr lvl="1"/>
            <a:r>
              <a:rPr lang="sk-SK" dirty="0" smtClean="0"/>
              <a:t>IAESTE</a:t>
            </a:r>
          </a:p>
          <a:p>
            <a:pPr lvl="1"/>
            <a:r>
              <a:rPr lang="sk-SK" dirty="0" smtClean="0"/>
              <a:t>iné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Podpora študentov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Sociálne štipendiá</a:t>
            </a:r>
          </a:p>
          <a:p>
            <a:r>
              <a:rPr lang="sk-SK" dirty="0" smtClean="0"/>
              <a:t>Motivačné prospechové štipendiá</a:t>
            </a:r>
          </a:p>
          <a:p>
            <a:r>
              <a:rPr lang="sk-SK" dirty="0" smtClean="0"/>
              <a:t>Motivačné mimoriadne štipendiá</a:t>
            </a:r>
          </a:p>
          <a:p>
            <a:r>
              <a:rPr lang="sk-SK" dirty="0" smtClean="0"/>
              <a:t>Pôžičky</a:t>
            </a:r>
          </a:p>
          <a:p>
            <a:r>
              <a:rPr lang="sk-SK" dirty="0" smtClean="0"/>
              <a:t>Ubytovanie v ŠD</a:t>
            </a:r>
          </a:p>
          <a:p>
            <a:r>
              <a:rPr lang="sk-SK" dirty="0" smtClean="0"/>
              <a:t>SCHK</a:t>
            </a:r>
          </a:p>
          <a:p>
            <a:pPr lvl="1"/>
            <a:r>
              <a:rPr lang="sk-SK" dirty="0" smtClean="0"/>
              <a:t>Digitálna knižnica študijnej literatúry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Štruktúra pracovníkov FCHPT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2395272"/>
              </p:ext>
            </p:extLst>
          </p:nvPr>
        </p:nvGraphicFramePr>
        <p:xfrm>
          <a:off x="1347383" y="1814513"/>
          <a:ext cx="10140951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2" name="Document" r:id="rId4" imgW="8529826" imgH="3504007" progId="Word.Document.8">
                  <p:embed/>
                </p:oleObj>
              </mc:Choice>
              <mc:Fallback>
                <p:oleObj name="Document" r:id="rId4" imgW="8529826" imgH="3504007" progId="Word.Document.8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383" y="1814513"/>
                        <a:ext cx="10140951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5698070"/>
              </p:ext>
            </p:extLst>
          </p:nvPr>
        </p:nvGraphicFramePr>
        <p:xfrm>
          <a:off x="1346200" y="3362325"/>
          <a:ext cx="8613775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3" name="Document" r:id="rId7" imgW="7311279" imgH="2469601" progId="Word.Document.8">
                  <p:embed/>
                </p:oleObj>
              </mc:Choice>
              <mc:Fallback>
                <p:oleObj name="Document" r:id="rId7" imgW="7311279" imgH="2469601" progId="Word.Document.8">
                  <p:embed/>
                  <p:pic>
                    <p:nvPicPr>
                      <p:cNvPr id="0" name="Picture 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362325"/>
                        <a:ext cx="8613775" cy="290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9700822"/>
              </p:ext>
            </p:extLst>
          </p:nvPr>
        </p:nvGraphicFramePr>
        <p:xfrm>
          <a:off x="1349375" y="4433888"/>
          <a:ext cx="80899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Document" r:id="rId10" imgW="6872948" imgH="2391750" progId="Word.Document.8">
                  <p:embed/>
                </p:oleObj>
              </mc:Choice>
              <mc:Fallback>
                <p:oleObj name="Document" r:id="rId10" imgW="6872948" imgH="2391750" progId="Word.Document.8">
                  <p:embed/>
                  <p:pic>
                    <p:nvPicPr>
                      <p:cNvPr id="0" name="Picture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433888"/>
                        <a:ext cx="808990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Zabezpečenie študijnou literatúrou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197 digitalizovaných titulov v SCHK</a:t>
            </a:r>
          </a:p>
          <a:p>
            <a:r>
              <a:rPr lang="sk-SK" dirty="0" smtClean="0"/>
              <a:t>Vydavateľstvo FCHPT</a:t>
            </a:r>
          </a:p>
          <a:p>
            <a:pPr lvl="1"/>
            <a:r>
              <a:rPr lang="sk-SK" dirty="0" smtClean="0"/>
              <a:t>Digitálne učebné texty</a:t>
            </a:r>
          </a:p>
          <a:p>
            <a:pPr lvl="1"/>
            <a:r>
              <a:rPr lang="sk-SK" dirty="0" smtClean="0"/>
              <a:t>Tlačené učebné texty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Veda a výskum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600" dirty="0"/>
              <a:t>Zachovať vysoký štandard </a:t>
            </a:r>
            <a:r>
              <a:rPr lang="sk-SK" sz="2600" dirty="0" err="1"/>
              <a:t>VaV</a:t>
            </a:r>
            <a:r>
              <a:rPr lang="sk-SK" sz="2600" dirty="0"/>
              <a:t> na FCHPT</a:t>
            </a:r>
          </a:p>
          <a:p>
            <a:r>
              <a:rPr lang="sk-SK" sz="2600" dirty="0" smtClean="0"/>
              <a:t>Nové kritéria pre habilitačné a inauguračné konanie  </a:t>
            </a:r>
            <a:endParaRPr lang="sk-SK" sz="2600" dirty="0"/>
          </a:p>
          <a:p>
            <a:r>
              <a:rPr lang="sk-SK" sz="2600" dirty="0"/>
              <a:t>Udržať najlepších doktorandov</a:t>
            </a:r>
          </a:p>
          <a:p>
            <a:r>
              <a:rPr lang="sk-SK" sz="2600" dirty="0"/>
              <a:t>Viac medzinárodných projektov</a:t>
            </a:r>
          </a:p>
          <a:p>
            <a:r>
              <a:rPr lang="sk-SK" sz="2600" dirty="0"/>
              <a:t>Zvýšiť podiel financovania FCHPT z </a:t>
            </a:r>
            <a:r>
              <a:rPr lang="sk-SK" sz="2600" dirty="0" err="1"/>
              <a:t>Vav</a:t>
            </a:r>
            <a:endParaRPr lang="sk-SK" sz="2600" dirty="0"/>
          </a:p>
          <a:p>
            <a:r>
              <a:rPr lang="sk-SK" sz="2600" dirty="0"/>
              <a:t>Zlepšiť spoluprácu s praxou (výskumné HZ, licenčné zmluvy, patenty)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07095"/>
          </a:xfrm>
        </p:spPr>
        <p:txBody>
          <a:bodyPr anchor="t" anchorCtr="1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755576" y="1052736"/>
          <a:ext cx="8316000" cy="565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/>
                <a:gridCol w="828000"/>
                <a:gridCol w="756000"/>
                <a:gridCol w="97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Arial"/>
                          <a:ea typeface="Times New Roman"/>
                          <a:cs typeface="Times New Roman"/>
                        </a:rPr>
                        <a:t>Typ projektu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Rok 2013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Arial"/>
                          <a:ea typeface="Times New Roman"/>
                          <a:cs typeface="Times New Roman"/>
                        </a:rPr>
                        <a:t>Rok 2012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Arial"/>
                          <a:ea typeface="Times New Roman"/>
                          <a:cs typeface="Times New Roman"/>
                        </a:rPr>
                        <a:t>Rok 2011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vedecké projekty financované agentúrou MŠ SR </a:t>
                      </a: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VEGA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pedagogické projekty financované agentúrou MŠ SR </a:t>
                      </a: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KEGA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vedecké projekty financované </a:t>
                      </a: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APVV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40 (10 dob.*)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projekt štátneho programu výskumu a </a:t>
                      </a:r>
                      <a:r>
                        <a:rPr lang="sk-SK" sz="1100" dirty="0" smtClean="0">
                          <a:latin typeface="Arial"/>
                          <a:ea typeface="Times New Roman"/>
                          <a:cs typeface="Times New Roman"/>
                        </a:rPr>
                        <a:t>vývoja </a:t>
                      </a:r>
                      <a:r>
                        <a:rPr lang="sk-SK" sz="12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ŠPVV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 (dob.*)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projekty pre mladých vedeckých pracovníkov financované zo zdrojov </a:t>
                      </a:r>
                      <a:r>
                        <a:rPr lang="sk-SK" sz="12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MVP STU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projekty finančného mechanizmu Európskeho hospodárskeho priestoru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EHP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), Nórskeho finančného mechanizmu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NFM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 a štátneho rozpočtu SR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ŠR SR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projekty financované zo štrukturálnych fondov EU v rámci fondu pre regionálny rozvoj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ERDF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 a európskeho sociálneho fondu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ESF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projekty financované zo štrukturálnych fondov EU v rámci </a:t>
                      </a:r>
                      <a:r>
                        <a:rPr lang="sk-SK" sz="1100" dirty="0" err="1">
                          <a:latin typeface="Arial"/>
                          <a:ea typeface="Times New Roman"/>
                          <a:cs typeface="Times New Roman"/>
                        </a:rPr>
                        <a:t>OPVaV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 (podpora budovania kompetenčných centier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KC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), centier </a:t>
                      </a:r>
                      <a:r>
                        <a:rPr lang="sk-SK" sz="1100" dirty="0" err="1">
                          <a:latin typeface="Arial"/>
                          <a:ea typeface="Times New Roman"/>
                          <a:cs typeface="Times New Roman"/>
                        </a:rPr>
                        <a:t>excelentnosti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 a aplikovaného výskumu)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medzinárodné projekty 6. a 7. rámcového programu </a:t>
                      </a:r>
                      <a:r>
                        <a:rPr lang="sk-SK" sz="12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sk-SK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FP</a:t>
                      </a:r>
                      <a:r>
                        <a:rPr lang="sk-SK" sz="12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medzinárodné projekty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CEP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NATO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EURO-ASIA</a:t>
                      </a:r>
                      <a:r>
                        <a:rPr lang="sk-SK" sz="1100" dirty="0" smtClean="0">
                          <a:latin typeface="Arial"/>
                          <a:ea typeface="Times New Roman"/>
                          <a:cs typeface="Times New Roman"/>
                        </a:rPr>
                        <a:t> a pod.)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medzinárodné projekty bilaterálnej spolupráce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BS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DAAD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medzinárodné vzdelávacie projekty (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TEMPUS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rozvojová pomoc</a:t>
                      </a: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iné výskumné </a:t>
                      </a:r>
                      <a:r>
                        <a:rPr lang="sk-SK" sz="1100" dirty="0" smtClean="0">
                          <a:latin typeface="Arial"/>
                          <a:ea typeface="Times New Roman"/>
                          <a:cs typeface="Times New Roman"/>
                        </a:rPr>
                        <a:t>projekty (nadácie)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Arial"/>
                          <a:ea typeface="Times New Roman"/>
                          <a:cs typeface="Times New Roman"/>
                        </a:rPr>
                        <a:t>Spolu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Arial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sk-SK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648" y="1628800"/>
            <a:ext cx="7278116" cy="4241800"/>
          </a:xfrm>
        </p:spPr>
        <p:txBody>
          <a:bodyPr/>
          <a:lstStyle/>
          <a:p>
            <a:pPr algn="ctr">
              <a:buNone/>
            </a:pPr>
            <a:r>
              <a:rPr lang="sk-SK" sz="1600" b="1" dirty="0" smtClean="0">
                <a:solidFill>
                  <a:srgbClr val="C00000"/>
                </a:solidFill>
              </a:rPr>
              <a:t>Prehľad financií projektov v roku 2013</a:t>
            </a:r>
          </a:p>
          <a:p>
            <a:pPr algn="ctr">
              <a:buNone/>
            </a:pPr>
            <a:r>
              <a:rPr lang="sk-SK" sz="1400" b="1" dirty="0" smtClean="0">
                <a:solidFill>
                  <a:srgbClr val="C00000"/>
                </a:solidFill>
              </a:rPr>
              <a:t> 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#</a:t>
            </a:r>
            <a:r>
              <a:rPr lang="sk-SK" sz="1200" b="1" dirty="0" smtClean="0">
                <a:solidFill>
                  <a:srgbClr val="00B050"/>
                </a:solidFill>
              </a:rPr>
              <a:t>bez projektov zo </a:t>
            </a:r>
            <a:r>
              <a:rPr lang="sk-SK" sz="1200" b="1" dirty="0" err="1" smtClean="0">
                <a:solidFill>
                  <a:srgbClr val="00B050"/>
                </a:solidFill>
              </a:rPr>
              <a:t>štukturálnych</a:t>
            </a:r>
            <a:r>
              <a:rPr lang="sk-SK" sz="1200" b="1" dirty="0" smtClean="0">
                <a:solidFill>
                  <a:srgbClr val="00B050"/>
                </a:solidFill>
              </a:rPr>
              <a:t> fondov EU t.j. bez EDRF, ESF, CE a KC a bez </a:t>
            </a:r>
            <a:r>
              <a:rPr lang="sk-SK" sz="1200" b="1" dirty="0" err="1" smtClean="0">
                <a:solidFill>
                  <a:srgbClr val="00B050"/>
                </a:solidFill>
              </a:rPr>
              <a:t>ZoD</a:t>
            </a:r>
            <a:endParaRPr lang="sk-SK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907704" y="2348880"/>
          <a:ext cx="6096000" cy="39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Rok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projektov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Financie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Sk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Financie v €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domáce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zahraničné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domáce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zahraničné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63 672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16 900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80 572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2 113 523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560 977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2 674 500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88 246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7 473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96 257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2 935 206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248 058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3 183 264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136 468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18 770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160 089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4 529 907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623 050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5 152 957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136 708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10 382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153 931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4 537 874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344 619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4 882 493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111 425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5 837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124 694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3 698 633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193 753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3 892 386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76 746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6 184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82 931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2 547 506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205 285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2 752 791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67 294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8 167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75 495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2 233 735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272 237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2 505 972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50 562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12 646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63 208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1 678 351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419 758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2 098 109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39 662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12 327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51 989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1 316 541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409 168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1 725 709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44 539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10 377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54 915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1 478 409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344 441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1 822 850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475656" y="2348880"/>
          <a:ext cx="6588000" cy="41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  <a:gridCol w="576000"/>
                <a:gridCol w="756000"/>
                <a:gridCol w="756000"/>
                <a:gridCol w="756000"/>
                <a:gridCol w="756000"/>
                <a:gridCol w="756000"/>
                <a:gridCol w="756000"/>
                <a:gridCol w="9000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Rok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projek-tov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Financie v €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domáce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ERDF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 a KC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domáce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zahranič-né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všetky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projekty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2004*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2 113 523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2 113 523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560 977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2 674 500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2 935 206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11 883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2 947 089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248 058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3 195 147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4 529 907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161 024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4 690 931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623 050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5 313 981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4 537 874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124 876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102 204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4 764 954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344 619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5 109 573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3 698 633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96 362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150 335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3 945 330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193 753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4 139 083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2 547 506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2 547 506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205 285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2 752 791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2 233 735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50 549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1 344 701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3 628 985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272 237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3 901 222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1 678 351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61 320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781 919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2 521 590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419 758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2 941 348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1 316 541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62 040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1 271 371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2 649 952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409 168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3 059 120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1 478 409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289 582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1 079 723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2 847 714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344 441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3 192 155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1259632" y="1556792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Prehľad financií projektov v roku 2013</a:t>
            </a:r>
          </a:p>
          <a:p>
            <a:pPr algn="ctr"/>
            <a:r>
              <a:rPr lang="sk-SK" sz="1400" b="1" dirty="0" smtClean="0">
                <a:solidFill>
                  <a:srgbClr val="C00000"/>
                </a:solidFill>
              </a:rPr>
              <a:t> </a:t>
            </a:r>
            <a:r>
              <a:rPr lang="sk-SK" sz="1200" b="1" dirty="0" smtClean="0">
                <a:solidFill>
                  <a:srgbClr val="00B050"/>
                </a:solidFill>
              </a:rPr>
              <a:t>*s </a:t>
            </a:r>
            <a:r>
              <a:rPr lang="sk-SK" sz="1200" b="1" dirty="0" err="1" smtClean="0">
                <a:solidFill>
                  <a:srgbClr val="00B050"/>
                </a:solidFill>
              </a:rPr>
              <a:t>projektami</a:t>
            </a:r>
            <a:r>
              <a:rPr lang="sk-SK" sz="1200" b="1" dirty="0" smtClean="0">
                <a:solidFill>
                  <a:srgbClr val="00B050"/>
                </a:solidFill>
              </a:rPr>
              <a:t> zo </a:t>
            </a:r>
            <a:r>
              <a:rPr lang="sk-SK" sz="1200" b="1" dirty="0" err="1" smtClean="0">
                <a:solidFill>
                  <a:srgbClr val="00B050"/>
                </a:solidFill>
              </a:rPr>
              <a:t>štukturálnych</a:t>
            </a:r>
            <a:r>
              <a:rPr lang="sk-SK" sz="1200" b="1" dirty="0" smtClean="0">
                <a:solidFill>
                  <a:srgbClr val="00B050"/>
                </a:solidFill>
              </a:rPr>
              <a:t> fondov EU t.j. s EDRF, ESF, CE a KC a bez </a:t>
            </a:r>
            <a:r>
              <a:rPr lang="sk-SK" sz="1200" b="1" dirty="0" err="1" smtClean="0">
                <a:solidFill>
                  <a:srgbClr val="00B050"/>
                </a:solidFill>
              </a:rPr>
              <a:t>ZoD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pic>
        <p:nvPicPr>
          <p:cNvPr id="155650" name="Graf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8"/>
          <a:stretch>
            <a:fillRect/>
          </a:stretch>
        </p:blipFill>
        <p:spPr bwMode="auto">
          <a:xfrm>
            <a:off x="899592" y="4077352"/>
            <a:ext cx="50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Char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8"/>
          <a:stretch>
            <a:fillRect/>
          </a:stretch>
        </p:blipFill>
        <p:spPr bwMode="auto">
          <a:xfrm>
            <a:off x="899592" y="1665064"/>
            <a:ext cx="50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6012160" y="1700808"/>
          <a:ext cx="2898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762000"/>
                <a:gridCol w="762000"/>
                <a:gridCol w="7620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Rok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Financie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 €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 všetky projekty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ZoD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3 901 222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2 941 348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3 100 960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3 059 120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157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050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3 216 170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3 192 155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192 986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#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3 385 141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6012160" y="407707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#</a:t>
            </a:r>
            <a:r>
              <a:rPr lang="sk-SK" sz="1000" b="1" dirty="0" smtClean="0">
                <a:solidFill>
                  <a:srgbClr val="000000"/>
                </a:solidFill>
                <a:latin typeface="Calibri" pitchFamily="34" charset="0"/>
              </a:rPr>
              <a:t>polovičná výška </a:t>
            </a:r>
            <a:r>
              <a:rPr lang="sk-SK" sz="1000" b="1" dirty="0" err="1" smtClean="0">
                <a:solidFill>
                  <a:srgbClr val="000000"/>
                </a:solidFill>
                <a:latin typeface="Calibri" pitchFamily="34" charset="0"/>
              </a:rPr>
              <a:t>zazmluvnených</a:t>
            </a:r>
            <a:r>
              <a:rPr lang="sk-SK" sz="1000" b="1" dirty="0" smtClean="0">
                <a:solidFill>
                  <a:srgbClr val="000000"/>
                </a:solidFill>
                <a:latin typeface="Calibri" pitchFamily="34" charset="0"/>
              </a:rPr>
              <a:t> (nie vyúčtovaných) finančných prostriedkov na </a:t>
            </a:r>
            <a:r>
              <a:rPr lang="sk-SK" sz="1000" b="1" dirty="0" err="1" smtClean="0">
                <a:solidFill>
                  <a:srgbClr val="000000"/>
                </a:solidFill>
                <a:latin typeface="Calibri" pitchFamily="34" charset="0"/>
              </a:rPr>
              <a:t>ZoD</a:t>
            </a:r>
            <a:r>
              <a:rPr lang="sk-SK" sz="1000" b="1" dirty="0" smtClean="0">
                <a:solidFill>
                  <a:srgbClr val="000000"/>
                </a:solidFill>
                <a:latin typeface="Calibri" pitchFamily="34" charset="0"/>
              </a:rPr>
              <a:t> za rok 2013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pic>
        <p:nvPicPr>
          <p:cNvPr id="182274" name="Char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62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14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Chart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62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Chart 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14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pic>
        <p:nvPicPr>
          <p:cNvPr id="183298" name="Chart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62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62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Chart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>
            <a:fillRect/>
          </a:stretch>
        </p:blipFill>
        <p:spPr bwMode="auto">
          <a:xfrm>
            <a:off x="1080000" y="414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Graf 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/>
          <a:stretch>
            <a:fillRect/>
          </a:stretch>
        </p:blipFill>
        <p:spPr bwMode="auto">
          <a:xfrm>
            <a:off x="4859999" y="4140000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0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31640" y="155679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Medzinárodné projekty (5., 6. a 7. FP, bilaterálna spolupráca, DAAD, CEP, NATO, COST, EUREKA, NIL, vzdelávacie a pod.)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Chart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40" y="2204864"/>
          <a:ext cx="3420000" cy="195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  <a:gridCol w="720000"/>
                <a:gridCol w="1080000"/>
              </a:tblGrid>
              <a:tr h="271912"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počet</a:t>
                      </a:r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financie</a:t>
                      </a:r>
                      <a:endParaRPr lang="sk-SK" sz="1200" dirty="0"/>
                    </a:p>
                  </a:txBody>
                  <a:tcPr anchor="ctr"/>
                </a:tc>
              </a:tr>
              <a:tr h="27172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+mj-lt"/>
                          <a:ea typeface="Times New Roman"/>
                          <a:cs typeface="Times New Roman"/>
                        </a:rPr>
                        <a:t>7. FP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2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 smtClean="0">
                          <a:latin typeface="+mj-lt"/>
                        </a:rPr>
                        <a:t>98 036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</a:tr>
              <a:tr h="256806">
                <a:tc>
                  <a:txBody>
                    <a:bodyPr/>
                    <a:lstStyle/>
                    <a:p>
                      <a:pPr algn="l"/>
                      <a:r>
                        <a:rPr lang="sk-SK" sz="11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CEP</a:t>
                      </a:r>
                      <a:r>
                        <a:rPr lang="sk-SK" sz="11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1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NATO, COST</a:t>
                      </a:r>
                      <a:endParaRPr lang="sk-SK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5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 smtClean="0">
                          <a:latin typeface="+mj-lt"/>
                        </a:rPr>
                        <a:t>41 299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</a:tr>
              <a:tr h="422974">
                <a:tc>
                  <a:txBody>
                    <a:bodyPr/>
                    <a:lstStyle/>
                    <a:p>
                      <a:pPr algn="l"/>
                      <a:r>
                        <a:rPr lang="sk-SK" sz="1100" b="1" dirty="0" smtClean="0">
                          <a:latin typeface="+mj-lt"/>
                        </a:rPr>
                        <a:t>BS </a:t>
                      </a:r>
                    </a:p>
                    <a:p>
                      <a:pPr algn="l"/>
                      <a:r>
                        <a:rPr lang="sk-SK" sz="1100" b="1" dirty="0" smtClean="0">
                          <a:latin typeface="+mj-lt"/>
                        </a:rPr>
                        <a:t>DAAD</a:t>
                      </a:r>
                      <a:endParaRPr lang="sk-SK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6</a:t>
                      </a:r>
                    </a:p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1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 smtClean="0">
                          <a:latin typeface="+mj-lt"/>
                        </a:rPr>
                        <a:t>14 366</a:t>
                      </a:r>
                    </a:p>
                    <a:p>
                      <a:pPr algn="r"/>
                      <a:r>
                        <a:rPr lang="sk-SK" sz="1100" dirty="0" smtClean="0">
                          <a:latin typeface="+mj-lt"/>
                        </a:rPr>
                        <a:t>  3</a:t>
                      </a:r>
                      <a:r>
                        <a:rPr lang="sk-SK" sz="1100" baseline="0" dirty="0" smtClean="0">
                          <a:latin typeface="+mj-lt"/>
                        </a:rPr>
                        <a:t> 555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</a:tr>
              <a:tr h="422974">
                <a:tc>
                  <a:txBody>
                    <a:bodyPr/>
                    <a:lstStyle/>
                    <a:p>
                      <a:pPr algn="l"/>
                      <a:r>
                        <a:rPr lang="sk-SK" sz="11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TEMPUS</a:t>
                      </a:r>
                      <a:r>
                        <a:rPr lang="sk-SK" sz="11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/>
                      <a:r>
                        <a:rPr lang="sk-SK" sz="11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rozvojová pomoc</a:t>
                      </a:r>
                      <a:endParaRPr lang="sk-SK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sk-SK" sz="1100" dirty="0" smtClean="0">
                          <a:latin typeface="+mj-lt"/>
                        </a:rPr>
                        <a:t>3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 smtClean="0">
                          <a:latin typeface="+mj-lt"/>
                        </a:rPr>
                        <a:t>187 185</a:t>
                      </a:r>
                      <a:endParaRPr lang="sk-SK" sz="1100" dirty="0">
                        <a:latin typeface="+mj-lt"/>
                      </a:endParaRPr>
                    </a:p>
                  </a:txBody>
                  <a:tcPr anchor="ctr"/>
                </a:tc>
              </a:tr>
              <a:tr h="256806">
                <a:tc>
                  <a:txBody>
                    <a:bodyPr/>
                    <a:lstStyle/>
                    <a:p>
                      <a:r>
                        <a:rPr lang="sk-SK" sz="1200" b="1" dirty="0" smtClean="0">
                          <a:latin typeface="+mj-lt"/>
                        </a:rPr>
                        <a:t>Spolu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18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344 441</a:t>
                      </a:r>
                      <a:endParaRPr lang="sk-SK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87624" y="4653136"/>
          <a:ext cx="7416824" cy="195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24"/>
                <a:gridCol w="4410024"/>
                <a:gridCol w="849837"/>
                <a:gridCol w="734339"/>
              </a:tblGrid>
              <a:tr h="354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Číslo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projektu</a:t>
                      </a:r>
                      <a:endParaRPr lang="sk-SK" sz="1200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Názov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projektu</a:t>
                      </a:r>
                      <a:endParaRPr lang="sk-SK" sz="1200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Začiatok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riešenia</a:t>
                      </a:r>
                      <a:endParaRPr lang="sk-SK" sz="1200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Koniec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/>
                          </a:solidFill>
                          <a:latin typeface="Calibri"/>
                          <a:ea typeface="Times New Roman"/>
                          <a:cs typeface="Arial"/>
                        </a:rPr>
                        <a:t>riešenia</a:t>
                      </a:r>
                      <a:endParaRPr lang="sk-SK" sz="1200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530554-TEMPUS l-2012-1-SK-IEMPUS-JPHES (2012 -3044 /001- 001)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Sieť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pracovísk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pre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vzdelávanie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pracovníkov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verejných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laboratórií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životného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prostredia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doc.Ing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 Ivan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Špánik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, PhD.)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15.10.2012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14.10.2015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SAMRS/2011/01/02</a:t>
                      </a:r>
                      <a:endParaRPr lang="sk-SK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Vybudovanie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laboratória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potravinárskej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mikrobioloógie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chemického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inžinierstva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Kábulskej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polytechnickej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univerzite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(doc.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Ing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Juma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Haydary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, PhD.)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01.01.2012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31.12.2013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SAMRS/2013/AFG/01/04</a:t>
                      </a:r>
                      <a:endParaRPr lang="sk-SK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Laboratórium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všeobecnej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chemickej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potravinárskej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technológie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študijné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programy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pre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odbory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“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anorganická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technológia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” a “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metalurgia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”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Kábulskej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polytechnickej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univerzity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(doc.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Ing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Juma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Haydary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, PhD.)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15.10.2013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31.10.2015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539959-LLP-1-2013-1-UK-ERASMUS-EQR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Improving teaching effectiveness in chemical engineering education.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prof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Ing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. Milan </a:t>
                      </a:r>
                      <a:r>
                        <a:rPr lang="en-US" sz="900" b="1" dirty="0" err="1">
                          <a:latin typeface="Calibri"/>
                          <a:ea typeface="Times New Roman"/>
                          <a:cs typeface="Arial"/>
                        </a:rPr>
                        <a:t>Polakovič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, PhD.)</a:t>
                      </a:r>
                      <a:endParaRPr lang="sk-SK" sz="9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01.10.2013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Arial"/>
                        </a:rPr>
                        <a:t>30.09.2016</a:t>
                      </a:r>
                      <a:endParaRPr lang="sk-SK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9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pic>
        <p:nvPicPr>
          <p:cNvPr id="184323" name="Graf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600000"/>
            <a:ext cx="360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547664" y="1556792"/>
            <a:ext cx="669674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u="sng" dirty="0" smtClean="0">
                <a:solidFill>
                  <a:srgbClr val="FF0000"/>
                </a:solidFill>
                <a:latin typeface="Calibri" pitchFamily="34" charset="0"/>
              </a:rPr>
              <a:t>Projekty  MVP STU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pre pracovníkov a doktorandov do 30 rokov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výška maximálne 1 000 €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250 podaných projektov na celej STU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pracovníci a doktorandi FCHPT podali </a:t>
            </a:r>
            <a:r>
              <a:rPr lang="sk-SK" sz="1100" b="1" dirty="0" smtClean="0">
                <a:solidFill>
                  <a:srgbClr val="FF0000"/>
                </a:solidFill>
              </a:rPr>
              <a:t>67</a:t>
            </a:r>
            <a:r>
              <a:rPr lang="sk-SK" sz="1100" dirty="0" smtClean="0">
                <a:solidFill>
                  <a:srgbClr val="000000"/>
                </a:solidFill>
              </a:rPr>
              <a:t> žiadostí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120 udelených grantov na celej STU</a:t>
            </a:r>
          </a:p>
          <a:p>
            <a:pPr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</a:rPr>
              <a:t> pracovníci a doktorandi FCHPT získali </a:t>
            </a:r>
            <a:r>
              <a:rPr lang="sk-SK" sz="1100" b="1" dirty="0" smtClean="0">
                <a:solidFill>
                  <a:srgbClr val="FF0000"/>
                </a:solidFill>
              </a:rPr>
              <a:t>29</a:t>
            </a:r>
            <a:r>
              <a:rPr lang="sk-SK" sz="1100" dirty="0" smtClean="0">
                <a:solidFill>
                  <a:srgbClr val="000000"/>
                </a:solidFill>
              </a:rPr>
              <a:t> výskumných</a:t>
            </a:r>
          </a:p>
          <a:p>
            <a:r>
              <a:rPr lang="sk-SK" sz="1100" dirty="0" smtClean="0">
                <a:solidFill>
                  <a:srgbClr val="000000"/>
                </a:solidFill>
              </a:rPr>
              <a:t>    grantov v celkovej výške </a:t>
            </a:r>
            <a:r>
              <a:rPr lang="sk-SK" sz="1100" b="1" dirty="0" smtClean="0">
                <a:solidFill>
                  <a:srgbClr val="FF0000"/>
                </a:solidFill>
              </a:rPr>
              <a:t>28 367 €</a:t>
            </a:r>
          </a:p>
          <a:p>
            <a:r>
              <a:rPr lang="sk-SK" sz="1100" dirty="0" smtClean="0">
                <a:solidFill>
                  <a:srgbClr val="000000"/>
                </a:solidFill>
              </a:rPr>
              <a:t>Zo 17 takýchto projektov riešených v minulom roku 2012 získali 2 projekty v roku 2013 ako pokračujúce projekty ďalšiu dotáciu vo výške 3 000 €.</a:t>
            </a:r>
          </a:p>
        </p:txBody>
      </p:sp>
      <p:pic>
        <p:nvPicPr>
          <p:cNvPr id="155650" name="Chart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600000"/>
            <a:ext cx="360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4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84438" y="404813"/>
            <a:ext cx="4824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Rozdelenie dotácie 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STU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43609" y="6092825"/>
            <a:ext cx="35283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dirty="0"/>
              <a:t>Fakulty + UM:  </a:t>
            </a:r>
            <a:r>
              <a:rPr lang="sk-SK" sz="1600" b="1" dirty="0"/>
              <a:t>51 678 116</a:t>
            </a:r>
            <a:r>
              <a:rPr lang="sk-SK" sz="1600" dirty="0"/>
              <a:t> €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500563" y="6092825"/>
            <a:ext cx="352782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dirty="0"/>
              <a:t>Fakulty + UM:  </a:t>
            </a:r>
            <a:r>
              <a:rPr lang="sk-SK" sz="1600" b="1" dirty="0"/>
              <a:t>49 756 668 </a:t>
            </a:r>
            <a:r>
              <a:rPr lang="sk-SK" sz="1600" dirty="0"/>
              <a:t>€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124074" y="5734050"/>
            <a:ext cx="8636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2012</a:t>
            </a:r>
            <a:endParaRPr lang="sk-SK" dirty="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508624" y="5734050"/>
            <a:ext cx="8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2013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9013"/>
            <a:ext cx="75612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987675" y="465313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b="1" dirty="0">
                <a:latin typeface="Arial Narrow" panose="020B0606020202030204" pitchFamily="34" charset="0"/>
              </a:rPr>
              <a:t>9 257 851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b="1" dirty="0" smtClean="0"/>
              <a:t>Veda a výskum</a:t>
            </a:r>
            <a:endParaRPr lang="en-US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692416" y="2636912"/>
          <a:ext cx="6624000" cy="4118128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576000"/>
              </a:tblGrid>
              <a:tr h="17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Calibri"/>
                          <a:cs typeface="Times New Roman"/>
                        </a:rPr>
                        <a:t>Započítaná publikácia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Calibri"/>
                          <a:cs typeface="Times New Roman"/>
                        </a:rPr>
                        <a:t>body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Calibri"/>
                          <a:cs typeface="Times New Roman"/>
                        </a:rPr>
                        <a:t>kód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Calibri"/>
                          <a:cs typeface="Times New Roman"/>
                        </a:rPr>
                        <a:t>skupina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Vedecké monografie vydané v zahraničných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AAA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Vedecké monografie vydané v domácich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AAB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Štúdie v časopisoch a zborníkoch charakteru vedeckej monografie vydané v zahraničných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ABA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Štúdie v časopisoch a zborníkoch charakteru vedeckej monografie vydané v domácich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Kapitoly vo vedeckých monografiách vydané v zahraničných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ABC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Kapitoly vo vedeckých monografiách vydané v domácich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ABD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Vysokoškolské učebnice vydané v zahraničných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ACA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Vysokoškolské učebnice vydané v domácich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ACB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Kapitoly vo vysokoškolských učebniciach vydané v zahraničných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ACC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C1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Kapitoly vo vysokoškolských učebniciach vydané v domácich vydavateľstvách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ACD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C1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Vedecké práce v zahraničných </a:t>
                      </a:r>
                      <a:r>
                        <a:rPr lang="sk-SK" sz="800" b="1" dirty="0" err="1">
                          <a:latin typeface="Times New Roman"/>
                          <a:ea typeface="Calibri"/>
                          <a:cs typeface="Times New Roman"/>
                        </a:rPr>
                        <a:t>karentovaných</a:t>
                      </a: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 časopisoch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ADC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Vedecké práce vydané v domácich </a:t>
                      </a:r>
                      <a:r>
                        <a:rPr lang="sk-SK" sz="800" b="1" dirty="0" err="1">
                          <a:latin typeface="Times New Roman"/>
                          <a:ea typeface="Calibri"/>
                          <a:cs typeface="Times New Roman"/>
                        </a:rPr>
                        <a:t>karentovaných</a:t>
                      </a: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 časopisoch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ADD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Vedecké práce v zahraničných časopisoch registrovaných v databázach Web </a:t>
                      </a:r>
                      <a:r>
                        <a:rPr lang="sk-SK" sz="8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8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Science</a:t>
                      </a: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alebo SCOPUS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Vedecké práce v domácich časopisoch registrovaných v databázach Web </a:t>
                      </a:r>
                      <a:r>
                        <a:rPr lang="sk-SK" sz="8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8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Science</a:t>
                      </a: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alebo SCOPUS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ADN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Autorské osvedčenia a patenty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AGJ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Vedecké práce v zahraničných recenzovaných vedeckých zborníkoch, monografiách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AEC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C2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Publikované pozvané príspevky na zahraničných vedeckých konferenciách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Calibri"/>
                          <a:cs typeface="Times New Roman"/>
                        </a:rPr>
                        <a:t>AFA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Calibri"/>
                          <a:cs typeface="Times New Roman"/>
                        </a:rPr>
                        <a:t>C2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Publikované príspevky na zahraničných vedeckých konferenciách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AFC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C2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75" marR="2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971600" y="1628800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1200" b="1" u="sng" dirty="0" smtClean="0">
                <a:solidFill>
                  <a:srgbClr val="000000"/>
                </a:solidFill>
              </a:rPr>
              <a:t>Pravidlá pre hodnotenie vedecko-výskumných výkonov ústavov a oddelení FCHPT STU pre rok 2013 </a:t>
            </a:r>
          </a:p>
          <a:p>
            <a:pPr algn="ctr"/>
            <a:endParaRPr lang="sk-SK" sz="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sk-SK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Započítavané body k jednotlivým typom publikácií podľa Smernice č. 13 </a:t>
            </a:r>
            <a:r>
              <a:rPr lang="sk-SK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MŠVVaŠ</a:t>
            </a:r>
            <a:r>
              <a:rPr lang="sk-SK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SR a </a:t>
            </a:r>
            <a:r>
              <a:rPr lang="sk-SK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vyhlášky č. 456 z 18. decembra 2012 o centrálnom registri evidencie publikačnej činnosti a centrálnom registri evidencie umeleckej činnosti.</a:t>
            </a:r>
            <a:endParaRPr lang="sk-SK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396440" y="472238"/>
          <a:ext cx="8136000" cy="626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/>
                <a:gridCol w="360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432000"/>
              </a:tblGrid>
              <a:tr h="1800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Kód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publikácie</a:t>
                      </a:r>
                      <a:r>
                        <a:rPr lang="en-US" sz="900" b="1" u="none" strike="noStrike" dirty="0"/>
                        <a:t>   </a:t>
                      </a:r>
                      <a:r>
                        <a:rPr lang="en-US" sz="900" b="1" u="none" strike="noStrike" dirty="0" err="1"/>
                        <a:t>Rok</a:t>
                      </a:r>
                      <a:r>
                        <a:rPr lang="en-US" sz="900" b="1" u="none" strike="noStrike" dirty="0"/>
                        <a:t>: 2013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Počet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bodov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analytickej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chémie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NMR a hmotnostnej spektrometrie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anorganickej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chémie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anorganickej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technológie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keramiky, skla a cementu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biochémie</a:t>
                      </a:r>
                      <a:r>
                        <a:rPr lang="en-US" sz="900" b="1" u="none" strike="noStrike" dirty="0"/>
                        <a:t> a </a:t>
                      </a:r>
                      <a:r>
                        <a:rPr lang="en-US" sz="900" b="1" u="none" strike="noStrike" dirty="0" err="1"/>
                        <a:t>mikrobiológie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výživy a hodnotenia potravín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biochemickej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technológie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 </a:t>
                      </a:r>
                      <a:r>
                        <a:rPr lang="en-US" sz="900" b="1" u="none" strike="noStrike" dirty="0" err="1"/>
                        <a:t>potravinárskej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technológie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fyzikálnej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chémie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chemickej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fyziky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chemického</a:t>
                      </a:r>
                      <a:r>
                        <a:rPr lang="en-US" sz="900" b="1" u="none" strike="noStrike" dirty="0"/>
                        <a:t> a </a:t>
                      </a:r>
                      <a:r>
                        <a:rPr lang="en-US" sz="900" b="1" u="none" strike="noStrike" dirty="0" err="1"/>
                        <a:t>biochemického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inžinierstva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environmentálneho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inžinierstva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/>
                        <a:t>Oddelenie informatizácie a riadenia procesov 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matematiky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  </a:t>
                      </a:r>
                      <a:r>
                        <a:rPr lang="en-US" sz="900" b="1" u="none" strike="noStrike" dirty="0" err="1"/>
                        <a:t>organickej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chémie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/>
                        <a:t>Oddelenie  organickej technológie 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 technológie ropy a petrochémie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plastov</a:t>
                      </a:r>
                      <a:r>
                        <a:rPr lang="en-US" sz="900" b="1" u="none" strike="noStrike" dirty="0"/>
                        <a:t> a </a:t>
                      </a:r>
                      <a:r>
                        <a:rPr lang="en-US" sz="900" b="1" u="none" strike="noStrike" dirty="0" err="1"/>
                        <a:t>kaučuku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vlákien</a:t>
                      </a:r>
                      <a:r>
                        <a:rPr lang="en-US" sz="900" b="1" u="none" strike="noStrike" dirty="0"/>
                        <a:t> a </a:t>
                      </a:r>
                      <a:r>
                        <a:rPr lang="en-US" sz="900" b="1" u="none" strike="noStrike" dirty="0" err="1"/>
                        <a:t>textilu</a:t>
                      </a:r>
                      <a:r>
                        <a:rPr lang="en-US" sz="900" b="1" u="none" strike="noStrike" dirty="0"/>
                        <a:t>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 polygrafie a aplikovanej fotochémie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dreva, celulózy a papiera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Oddelenie</a:t>
                      </a:r>
                      <a:r>
                        <a:rPr lang="en-US" sz="900" b="1" u="none" strike="noStrike" dirty="0"/>
                        <a:t> </a:t>
                      </a:r>
                      <a:r>
                        <a:rPr lang="en-US" sz="900" b="1" u="none" strike="noStrike" dirty="0" err="1"/>
                        <a:t>jazykov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900" b="1" u="none" strike="noStrike" dirty="0"/>
                        <a:t>Oddelenie telesnej výchovy a športu 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u="none" strike="noStrike" dirty="0" err="1"/>
                        <a:t>Spolu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AAA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10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AAB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7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ABA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8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ABB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ABC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6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4,00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ABD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4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17,65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0,25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18,00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ACA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10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ACB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7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ACC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6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ACD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4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</a:rPr>
                        <a:t>ADC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20,38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1,21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16,66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8,00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3,29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4,85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3,00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6,21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5,00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13,34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8,05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2,80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5,40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4,00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8,35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9,41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9,00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1,00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2,00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1,05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4,95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1,05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139,00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</a:rPr>
                        <a:t>ADD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1,89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0,21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0,20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0,10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4,00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1,25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</a:rPr>
                        <a:t>4,00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0,80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8,85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3,80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1,90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</a:rPr>
                        <a:t>29,00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ADE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0,34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0,66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2,75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1,25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0,05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5,95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1,85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ADF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1,90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7,88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4,90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42,00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ADM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2,72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3,50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0,41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0,23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1,14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19,00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ADN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9,47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0,53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AEC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3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AED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15,90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0,83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29,00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AEG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AEH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AEM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AEN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0,00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AFA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6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4,00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AFB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0,60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0,40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AFC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8,00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0,11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4,89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4,00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10,00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46,00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AFD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5,57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11,17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3,50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10,05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19,65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9,92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5,66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5,15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21,68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16,00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8,00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11,65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14,50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9,80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9,60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172,00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AFE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7,00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AFF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0,90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0,10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5,00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AFG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13,20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1,43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4,86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7,57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8,50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6,00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22,89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0,15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9,40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3,00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85,00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AFH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19,88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19,05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10,80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5,32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11,79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32,52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12,10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16,88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16,28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4,56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6,00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5,50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1,17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3,15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181,00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AFK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5,00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1,00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4,00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15,00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AFL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3,00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2,75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1,00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0,25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7,00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AGI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/>
                        <a:t>0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/>
                        <a:t>2,00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/>
                        <a:t> </a:t>
                      </a:r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AGJ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/>
                        <a:t>8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2,00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0,50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/>
                        <a:t>0,50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/>
                        <a:t> 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/>
                        <a:t>3,00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323528" y="1166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Prehľad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publikačnej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činnosti</a:t>
            </a:r>
            <a:r>
              <a:rPr lang="en-US" b="1" dirty="0" smtClean="0">
                <a:solidFill>
                  <a:srgbClr val="FF0000"/>
                </a:solidFill>
              </a:rPr>
              <a:t>  -  2013  (6. </a:t>
            </a:r>
            <a:r>
              <a:rPr lang="en-US" b="1" dirty="0" err="1" smtClean="0">
                <a:solidFill>
                  <a:srgbClr val="FF0000"/>
                </a:solidFill>
              </a:rPr>
              <a:t>december</a:t>
            </a:r>
            <a:r>
              <a:rPr lang="en-US" b="1" dirty="0" smtClean="0">
                <a:solidFill>
                  <a:srgbClr val="FF0000"/>
                </a:solidFill>
              </a:rPr>
              <a:t> 2013)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79512" y="116632"/>
          <a:ext cx="8767556" cy="665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78"/>
                <a:gridCol w="225778"/>
                <a:gridCol w="360000"/>
                <a:gridCol w="324000"/>
                <a:gridCol w="324000"/>
                <a:gridCol w="324000"/>
                <a:gridCol w="324000"/>
                <a:gridCol w="324000"/>
                <a:gridCol w="360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60000"/>
                <a:gridCol w="432000"/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Celkové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počty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publikácií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ústavov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a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oddelení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FCHPT STU v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roku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2013  (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december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2013)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000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latin typeface="Arial"/>
                        </a:rPr>
                        <a:t>Rok 2013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ÚALCH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ÚACHTM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ÚBVOZ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ÚBTP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ÚFCHCHF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ÚCHEI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ÚIAM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ÚOCHKP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ÚPM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OJ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latin typeface="Arial"/>
                        </a:rPr>
                        <a:t>OTVŠ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 err="1">
                          <a:latin typeface="Arial"/>
                        </a:rPr>
                        <a:t>Spolu</a:t>
                      </a:r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</a:tr>
              <a:tr h="1440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analytickej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NMR a hmotnostnej spektrometrie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keramiky, skla a cementu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mikrobiológie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výživy a hodnotenia potravín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biochemickej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potravinárskej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fyzikálnej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chemickej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fyziky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chemického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biochemického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inžinierstva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environmentálneho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 smtClean="0">
                          <a:latin typeface="Arial"/>
                        </a:rPr>
                        <a:t>inži</a:t>
                      </a:r>
                      <a:r>
                        <a:rPr lang="sk-SK" sz="800" b="1" i="0" u="none" strike="noStrike" dirty="0" smtClean="0">
                          <a:latin typeface="Arial"/>
                        </a:rPr>
                        <a:t>.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informatizácie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riadenia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procesov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matematiky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 technológie ropy a petrochémie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plastov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kaučuku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vlákien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textilu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 polygrafie a aplikovanej fotochémie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 smtClean="0">
                          <a:latin typeface="Arial"/>
                        </a:rPr>
                        <a:t>Oddelenie </a:t>
                      </a:r>
                      <a:r>
                        <a:rPr lang="pl-PL" sz="800" b="1" i="0" u="none" strike="noStrike" dirty="0">
                          <a:latin typeface="Arial"/>
                        </a:rPr>
                        <a:t>dreva, celulózy a papiera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jazykov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telesnej výchovy a športu 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Celk. počet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154,31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53,28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125,95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68,07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15,14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63,74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96,55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34,91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37,13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1105,00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% z celk. počtu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13,96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4,82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11,40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6,93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6,16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7,22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8,74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3,45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2,48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3,16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3,36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2,19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2,29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2,53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latin typeface="Arial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Celk. počet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161,43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119,09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174,98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144,65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94,92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160,29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65,45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91,39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84,50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1105,00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14,61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10,78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15,84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13,09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8,59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14,51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5,92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8,27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7,65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Bodové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hodnotenie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vybraných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publikácií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ústavov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a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oddelení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FCHPT STU v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roku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2013  (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december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2013)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00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err="1">
                          <a:latin typeface="Arial"/>
                        </a:rPr>
                        <a:t>Rok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2013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ÚALCH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ÚACHTM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ÚBVOZ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ÚBTP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ÚFCHCHF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ÚCHEI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ÚIAM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ÚOCHKP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ÚPM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OJ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latin typeface="Arial"/>
                        </a:rPr>
                        <a:t>OTVŠ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latin typeface="Arial"/>
                        </a:rPr>
                        <a:t>Spolu</a:t>
                      </a:r>
                    </a:p>
                  </a:txBody>
                  <a:tcPr marL="9525" marR="9525" marT="9525" marB="0" vert="vert270" anchor="ctr"/>
                </a:tc>
              </a:tr>
              <a:tr h="1440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analytickej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NMR a hmotnostnej spektrometrie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anorganickej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keramiky, skla a cementu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mikrobiológie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výživy a hodnotenia potravín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biochemickej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potravinárskej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fyzikálnej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chemickej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fyziky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chemického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biochemického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inžinierstva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environmentálneho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 smtClean="0">
                          <a:latin typeface="Arial"/>
                        </a:rPr>
                        <a:t>inž</a:t>
                      </a:r>
                      <a:r>
                        <a:rPr lang="sk-SK" sz="800" b="1" i="0" u="none" strike="noStrike" dirty="0" smtClean="0">
                          <a:latin typeface="Arial"/>
                        </a:rPr>
                        <a:t>.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informatizácie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riadenia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procesov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matematiky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chémie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organickej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technológie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 technológie ropy a petrochémie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plastov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kaučuku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vlákien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textilu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 polygrafie a aplikovanej fotochémie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dreva, celulózy a papiera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latin typeface="Arial"/>
                        </a:rPr>
                        <a:t>Oddelenie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jazykov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800" b="1" i="0" u="none" strike="noStrike" dirty="0">
                          <a:latin typeface="Arial"/>
                        </a:rPr>
                        <a:t>Oddelenie telesnej výchovy a športu 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Celk</a:t>
                      </a: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 </a:t>
                      </a:r>
                      <a:r>
                        <a:rPr lang="en-US" sz="8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počet</a:t>
                      </a: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bodov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187,95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75,24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93,22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56,76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1014,00</a:t>
                      </a:r>
                    </a:p>
                  </a:txBody>
                  <a:tcPr marL="9525" marR="9525" marT="9525" marB="0" anchor="ctr"/>
                </a:tc>
              </a:tr>
              <a:tr h="7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% z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celk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.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počtu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18,54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7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latin typeface="Arial"/>
                        </a:rPr>
                        <a:t>Celk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.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počet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bodov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196,42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136,40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119,14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106,59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106,88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108,21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89,40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96,76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54,20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1014,00</a:t>
                      </a:r>
                    </a:p>
                  </a:txBody>
                  <a:tcPr marL="9525" marR="9525" marT="9525" marB="0" anchor="ctr"/>
                </a:tc>
              </a:tr>
              <a:tr h="7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19,37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13,45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11,75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10,51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10,54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10,67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8,82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9,54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5,35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720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latin typeface="Arial"/>
                        </a:rPr>
                        <a:t>vaha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0,3+0,7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17,16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6,64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2,26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3,12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9,85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5,57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5,71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7,07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2,89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5,03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6,79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3,73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4,22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4,87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3,49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1,21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Arial"/>
                        </a:rPr>
                        <a:t>0,23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17,94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12,65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12,98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11,29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9,96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11,82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7,95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9,16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6,04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3333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07504" y="188640"/>
          <a:ext cx="4320000" cy="64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720000"/>
                <a:gridCol w="792000"/>
                <a:gridCol w="648000"/>
              </a:tblGrid>
              <a:tr h="372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u="sng" dirty="0" smtClean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Minimálne </a:t>
                      </a:r>
                      <a:r>
                        <a:rPr lang="sk-SK" sz="10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povinné požiadavky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(pre skupinu ŠO: 4. Prírodné vedy)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72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habilitácie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(docenta)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inaugurácie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(profesora)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pedagogickej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I. Pedagogická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Kontinuálna vzdelávacia činnosť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habilitácii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Autorstvo (spoluautorstvo) vysokoškolskej učebnice alebo skrípt (učebných textov):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Vysokoškolské učebnice (ACA, ACB, ACC, ACD) </a:t>
                      </a:r>
                      <a:r>
                        <a:rPr lang="sk-SK" sz="80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alebo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Skriptá, učebné texty, elektronické texty (BCI, BCK)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vedeckej a výskumnej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II. Vedeckovýskumná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Pôvodné vedecké práce v zahraničných a domácich recenzovaných časopisoch a zborníkoch (ADC, ADD, ADM, ADN, ADE, ADF, AEC, AED, AFA, AFB, AFC, AFD) a patenty, autorské osvedčenia a objavy (AGJ) spolu,  z toho: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92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v karentovaných časopisoch v databáze WOS (ADC, ADD)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12  </a:t>
                      </a:r>
                      <a:r>
                        <a:rPr lang="sk-SK" sz="800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12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sk-SK" sz="8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40 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40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sk-SK" sz="800" b="1" dirty="0" err="1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40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Patenty, autorské osvedčenia a objavy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alebo výstupy kategórie A podľa Akreditačnej komisie SR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3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6  </a:t>
                      </a:r>
                      <a:r>
                        <a:rPr lang="sk-SK" sz="8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8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10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20  </a:t>
                      </a:r>
                      <a:r>
                        <a:rPr lang="sk-SK" sz="800" b="1" dirty="0" err="1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20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v časopisoch (databáza WOS, IF ≥ 0,9 IF</a:t>
                      </a:r>
                      <a:r>
                        <a:rPr lang="sk-SK" sz="800" baseline="-25000">
                          <a:latin typeface="Times New Roman"/>
                          <a:ea typeface="MS Mincho"/>
                        </a:rPr>
                        <a:t>M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).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Vedecké monografie kategórie AAA (kategorizácia </a:t>
                      </a:r>
                      <a:r>
                        <a:rPr lang="sk-SK" sz="800" dirty="0" err="1">
                          <a:latin typeface="Times New Roman"/>
                          <a:ea typeface="MS Mincho"/>
                        </a:rPr>
                        <a:t>MŠVVaŠ</a:t>
                      </a:r>
                      <a:r>
                        <a:rPr lang="sk-SK" sz="800" dirty="0">
                          <a:latin typeface="Times New Roman"/>
                          <a:ea typeface="MS Mincho"/>
                        </a:rPr>
                        <a:t> SR).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92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Kapitoly alebo štúdie kategórie ABA alebo ABC vo vedeckých monografiách vydaných vo svetovom jazyku.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Preukázateľne realizované patenty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III. Ohlasy na publikačnú činnosť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Citácie (SCI, SCOPUS, knižné a iné) spolu,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40 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36  </a:t>
                      </a:r>
                      <a:r>
                        <a:rPr lang="sk-SK" sz="8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50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120  </a:t>
                      </a:r>
                      <a:r>
                        <a:rPr lang="sk-SK" sz="800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120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sk-SK" sz="8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150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Citácie registrované vo WOS a SCOPUS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90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Ostatné neregistrované citácie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IV. Vedecká škola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CSc. alebo PhD., Dr., DrSc.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Ukončenie výchovy doktorandov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Vedúci grantového projektu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Spoluriešiteľ grantového projektu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4716016" y="189368"/>
          <a:ext cx="4320000" cy="647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720000"/>
                <a:gridCol w="792000"/>
                <a:gridCol w="648000"/>
              </a:tblGrid>
              <a:tr h="372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u="sng" dirty="0" smtClean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Minimálne </a:t>
                      </a:r>
                      <a:r>
                        <a:rPr lang="sk-SK" sz="10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povinné požiadavky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(pre skupinu ŠO: 5. Konštruovanie, technológie, výroba a komunikácie)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72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habilitácie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(docenta)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inaugurácie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MS Mincho"/>
                        </a:rPr>
                        <a:t>(profesora)</a:t>
                      </a: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pedagogickej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I. Pedagogická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Kontinuálna vzdelávacia činnosť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habilitácii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Autorstvo (spoluautorstvo) vysokoškolskej učebnice alebo skrípt (učebných textov):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Vysokoškolské učebnice (ACA, ACB, ACC, ACD) </a:t>
                      </a:r>
                      <a:r>
                        <a:rPr lang="sk-SK" sz="80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alebo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Skriptá, učebné texty, elektronické texty (BCI, BCK)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vedeckej a výskumnej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II. Vedeckovýskumná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Pôvodné vedecké práce v zahraničných a domácich recenzovaných časopisoch a zborníkoch (ADC, ADD, ADM, ADN, ADE, ADF, AEC, AED, AFA, AFB, AFC, AFD) a patenty, autorské osvedčenia a objavy (AGJ)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92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v karentovaných časopisoch v databáze WOS (ADC, ADD)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10 </a:t>
                      </a:r>
                      <a:r>
                        <a:rPr lang="sk-SK" sz="8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10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sk-SK" sz="8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12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30  </a:t>
                      </a:r>
                      <a:r>
                        <a:rPr lang="sk-SK" sz="800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30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sk-SK" sz="800" b="1" dirty="0" err="1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3</a:t>
                      </a:r>
                      <a:r>
                        <a:rPr lang="sk-SK" sz="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Patenty, autorské osvedčenia a objavy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alebo výstupy kategórie A podľa Akreditačnej komisie SR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2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5  </a:t>
                      </a:r>
                      <a:r>
                        <a:rPr lang="sk-SK" sz="8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3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  7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15  </a:t>
                      </a:r>
                      <a:r>
                        <a:rPr lang="sk-SK" sz="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Vedecké práce v časopisoch (databáza WOS, IF ≥ 0,9 IF</a:t>
                      </a:r>
                      <a:r>
                        <a:rPr lang="sk-SK" sz="800" baseline="-25000" dirty="0">
                          <a:latin typeface="Times New Roman"/>
                          <a:ea typeface="MS Mincho"/>
                        </a:rPr>
                        <a:t>M</a:t>
                      </a:r>
                      <a:r>
                        <a:rPr lang="sk-SK" sz="800" dirty="0">
                          <a:latin typeface="Times New Roman"/>
                          <a:ea typeface="MS Mincho"/>
                        </a:rPr>
                        <a:t>).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6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Vedecké monografie kategórie AAA (kategorizácia </a:t>
                      </a:r>
                      <a:r>
                        <a:rPr lang="sk-SK" sz="800" dirty="0" err="1">
                          <a:latin typeface="Times New Roman"/>
                          <a:ea typeface="MS Mincho"/>
                        </a:rPr>
                        <a:t>MŠVVaŠ</a:t>
                      </a:r>
                      <a:r>
                        <a:rPr lang="sk-SK" sz="800" dirty="0">
                          <a:latin typeface="Times New Roman"/>
                          <a:ea typeface="MS Mincho"/>
                        </a:rPr>
                        <a:t> SR).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92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Kapitoly alebo štúdie kategórie ABA alebo ABC vo vedeckých monografiách vydaných vo svetovom jazyku.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Preukázateľne realizované patenty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III. Ohlasy na publikačnú činnosť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Citácie (SCI, SCOPUS, knižné a iné) spolu,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0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20  </a:t>
                      </a:r>
                      <a:r>
                        <a:rPr lang="sk-SK" sz="8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25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90  </a:t>
                      </a:r>
                      <a:r>
                        <a:rPr lang="sk-SK" sz="800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70  </a:t>
                      </a:r>
                      <a:r>
                        <a:rPr lang="sk-SK" sz="8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80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Citácie registrované vo WOS a SCOPUS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25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 dirty="0" smtClean="0">
                          <a:latin typeface="Times New Roman"/>
                          <a:ea typeface="MS Mincho"/>
                        </a:rPr>
                        <a:t>70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Ostatné neregistrované citácie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IV. Vedecká škola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CSc. alebo PhD., Dr., DrSc.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Ukončenie výchovy doktorandov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Vedúci grantového projektu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4445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Spoluriešiteľ grantového projektu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07504" y="116632"/>
          <a:ext cx="4392000" cy="64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720000"/>
                <a:gridCol w="792000"/>
                <a:gridCol w="7200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u="sng" dirty="0" smtClean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Minimálne </a:t>
                      </a:r>
                      <a:r>
                        <a:rPr lang="sk-SK" sz="10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povinné požiadavky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(pre ŠO: 5.2.14. Automatizácia)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10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9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9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habilitácie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(docenta)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inaugurácie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(profesora)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pedagogickej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I. Pedagogická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Kontinuálna vzdelávacia činnosť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 roky po habilitácii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Autorstvo (spoluautorstvo) vysokoškolskej učebnice alebo skrípt (učebných textov):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Vysokoškolské učebnice (ACA, ACB, ACC, ACD) </a:t>
                      </a:r>
                      <a:r>
                        <a:rPr lang="sk-SK" sz="80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alebo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Skriptá, učebné texty, elektronické texty (BCI, BCK)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vedeckej a výskumnej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II. Vedeckovýskumná aktivita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Pôvodné vedecké práce v zahraničných a domácich recenzovaných časopisoch a zborníkoch (ADC, ADD, ADM, ADN, ADE, ADF, AEC, AED, AFA, AFB, AFC, AFD) a patenty, autorské osvedčenia a objavy (AGJ) spolu,  z toho: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v karentovaných časopisoch v databáze WOS (ADC, ADD)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práce alebo výstupy kategórie A podľa Akreditačnej komisie SR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Článok v časopise zo zoznamu ThomsonScientificMasterJournal List (TMJL) s IF ≥ 0.7 IF</a:t>
                      </a:r>
                      <a:r>
                        <a:rPr lang="sk-SK" sz="800" baseline="-25000">
                          <a:latin typeface="Times New Roman"/>
                          <a:ea typeface="MS Mincho"/>
                        </a:rPr>
                        <a:t>M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8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Vedecká štúdia v zborníku svetového kongresu/konferencie zásadného významu pre danú oblasť vydávanom celosvetovo uznávanými vedeckými inštitúcií na úrovni IFAC, IFIP, IEEE, ACM, IET, SPIE.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Monografia vydaná celosvetovým uznávaným vydavateľstvom ako Springer, Elsevier, JohnWiley atď.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Udelený patent.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III. Ohlasy na publikačnú činnosť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Citácie (SCI, SCOPUS, knižné a iné) spolu,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Citácie registrované vo WOS a SCOPUS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Ostatné neregistrované citácie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IV. Vedecká škola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CSc. alebo PhD., Dr., DrSc.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PhD.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Ukončenie výchovy doktorandov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Vedúci grantového projektu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Spoluriešiteľ grantového projektu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860032" y="1493872"/>
          <a:ext cx="3960000" cy="42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720000"/>
                <a:gridCol w="720000"/>
                <a:gridCol w="720000"/>
              </a:tblGrid>
              <a:tr h="28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Doplnkové nepovinné ukazovatele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(pre ŠO: 5.2.14. Automatizácia)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habilitácie (docenta)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inaugurácie (profesora)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Doplnkové kritériá: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Plniť 50%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Plniť 75%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Publikácie v domácich a zahraničných vedeckých časopisoch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Garant študijného odboru alebo programu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Členstvo vo vedeckej rade fakulty, univerzity alebo výskumného ústavu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Prednáškové pobyty v zahraničí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Členstvo v celoštátnej profesijnej organizácii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Členstvo v medzinárodnej profesijnej organizácii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Členstvo v komisiách pre štátne skúšky na III. stupni štúdia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Prednášky na domácich vedeckých konferenciách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Prednášky na zahraničných vedeckých konferenciách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Členstvo v redakčnej rade časopisu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Posudzovateľ projektov z grantových agentúr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Posudzovateľ článkov v časopisoch, dizertačných a habilitačných prác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Vedenie prác ŠVOČ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Tvorba študijných pomôcok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Expertízne posudky v odbore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Ostatné aktivity a ocenenia relevantné pre odbor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7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44216" y="764704"/>
          <a:ext cx="3960000" cy="521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720000"/>
                <a:gridCol w="720000"/>
                <a:gridCol w="720000"/>
              </a:tblGrid>
              <a:tr h="2886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Doplnkové nepovinné ukazovatele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(pre skupinu ŠO: 4. Prírodné vedy)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8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habilitácie (docenta)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inaugurácie (profesora)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21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pedagogickej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záverečných prác (dipl. + bak.)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diplomových prác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4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semestrov prednášok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vedeckej a výskumnej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Podiel vedeckých prác v časopisoch v databáze WOS </a:t>
                      </a:r>
                      <a:r>
                        <a:rPr lang="sk-SK" sz="800" strike="sngStrike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z vednej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>
                          <a:solidFill>
                            <a:srgbClr val="00B050"/>
                          </a:solidFill>
                          <a:latin typeface="Times New Roman"/>
                          <a:ea typeface="MS Mincho"/>
                        </a:rPr>
                        <a:t>zo študijnej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 oblasti, v ktorej sa uskutočňuje habilitácia resp. inaugurácia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Súčet impakt faktorov vedeckých prác v časopisoch v databáze WOS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Prvý autor na vedeckých prácach v karentovaných časopisoch v databáze WOS (ADC, ADD)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25 %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prednášok na zahraničných a domácich konferenciách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Prednášky na zahraničných konferenciách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pozvané prednášky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Prednášky na domácich konferenciách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pozvané prednášky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riešených projektov: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ako zodpovedný riešiteľ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medzinárodné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Realizované technické riešenia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33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monografie (AAA, AAB, ABA, ABB, ABC, ABD) alebo prehľadné články zahrňujúce výsledky vlastného výskumu v rámci problematiky tvoriacej náplň vedeckej práce uchádzača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Odborné monografie (BAA, BAB, BBA, BBB)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716456" y="764704"/>
          <a:ext cx="3960000" cy="521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720000"/>
                <a:gridCol w="720000"/>
                <a:gridCol w="720000"/>
              </a:tblGrid>
              <a:tr h="2886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u="sng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Doplnkové nepovinné ukazovatele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(pre skupinu ŠO: 5. Konštruovanie, technológie, výroba a komunikácie )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Požiadavky na začatie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rgbClr val="0070C0"/>
                          </a:solidFill>
                          <a:latin typeface="Times New Roman"/>
                          <a:ea typeface="MS Mincho"/>
                        </a:rPr>
                        <a:t>Skutočnosť</a:t>
                      </a:r>
                      <a:endParaRPr lang="en-US" sz="800" dirty="0">
                        <a:solidFill>
                          <a:srgbClr val="0070C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8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habilitácie (docenta)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inaugurácie (profesora)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21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pedagogickej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záverečných prác (dipl. + bak.)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6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16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diplomových prác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 8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semestrov prednášok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b="1" dirty="0">
                          <a:latin typeface="Times New Roman"/>
                          <a:ea typeface="MS Mincho"/>
                        </a:rPr>
                        <a:t>Hodnotenie vedeckej a výskumnej činnosti: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Podiel vedeckých prác v časopisoch v databáze WOS </a:t>
                      </a:r>
                      <a:r>
                        <a:rPr lang="sk-SK" sz="800" strike="sngStrike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z vednej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sk-SK" sz="800">
                          <a:solidFill>
                            <a:srgbClr val="00B050"/>
                          </a:solidFill>
                          <a:latin typeface="Times New Roman"/>
                          <a:ea typeface="MS Mincho"/>
                        </a:rPr>
                        <a:t>zo študijnej</a:t>
                      </a:r>
                      <a:r>
                        <a:rPr lang="sk-SK" sz="800">
                          <a:latin typeface="Times New Roman"/>
                          <a:ea typeface="MS Mincho"/>
                        </a:rPr>
                        <a:t> oblasti, v ktorej sa uskutočňuje habilitácia resp. inaugurácia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50 %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Súčet impakt faktorov vedeckých prác v časopisoch v databáze WOS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30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366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Prvý autor na vedeckých prácach v karentovaných časopisoch v databáze WOS (ADC, ADD)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25 %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prednášok na zahraničných a domácich konferenciách spolu,  z toho: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Prednášky na zahraničných konferenciách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2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5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pozvané prednášky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Prednášky na domácich konferenciách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4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10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pozvané prednášky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Počet riešených projektov: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ako zodpovedný riešiteľ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z toho medzinárodné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Realizované technické riešenia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22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33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MS Mincho"/>
                        </a:rPr>
                        <a:t>Vedecké monografie (AAA, AAB, ABA, ABB, ABC, ABD) alebo prehľadné články zahrňujúce výsledky vlastného výskumu v rámci problematiky tvoriacej náplň vedeckej práce uchádzača</a:t>
                      </a:r>
                      <a:endParaRPr lang="en-US" sz="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1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4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Times New Roman"/>
                          <a:ea typeface="MS Mincho"/>
                        </a:rPr>
                        <a:t>Odborné monografie (BAA, BAB, BBA, BBB)</a:t>
                      </a:r>
                      <a:endParaRPr lang="en-US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/>
        </p:nvGraphicFramePr>
        <p:xfrm>
          <a:off x="539552" y="1052736"/>
          <a:ext cx="6192688" cy="2520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Zriadenie a budovanie UVP STU Bratislava</a:t>
                      </a:r>
                      <a:endParaRPr lang="en-US" sz="12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uľka 14"/>
          <p:cNvGraphicFramePr>
            <a:graphicFrameLocks noGrp="1"/>
          </p:cNvGraphicFramePr>
          <p:nvPr/>
        </p:nvGraphicFramePr>
        <p:xfrm>
          <a:off x="539552" y="1317168"/>
          <a:ext cx="6192688" cy="38364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143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1.1 Zriadenie a manažment UVP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1.2 Budovanie priestorovej a prístrojovej infraštruktúry regionálnych centier UVP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uľka 15"/>
          <p:cNvGraphicFramePr>
            <a:graphicFrameLocks noGrp="1"/>
          </p:cNvGraphicFramePr>
          <p:nvPr/>
        </p:nvGraphicFramePr>
        <p:xfrm>
          <a:off x="539552" y="2060848"/>
          <a:ext cx="6192688" cy="2160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2.1 Aplikovaný výskum vo vybraných vedných odboroch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/>
        </p:nvGraphicFramePr>
        <p:xfrm>
          <a:off x="539552" y="2636984"/>
          <a:ext cx="6192688" cy="6480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3.1 Program pre mobilizáciu inovácií hlavne prostredníctvom </a:t>
                      </a:r>
                      <a:r>
                        <a:rPr lang="sk-SK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start-up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 a </a:t>
                      </a:r>
                      <a:r>
                        <a:rPr lang="sk-SK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spin-off</a:t>
                      </a:r>
                      <a:r>
                        <a:rPr lang="sk-SK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projektov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3.2 Zlepšovanie kvality manažmentu prenosu technológií do praxe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aktivita </a:t>
                      </a:r>
                      <a:r>
                        <a:rPr lang="sk-SK" sz="1100" b="1" dirty="0">
                          <a:latin typeface="Times New Roman"/>
                          <a:ea typeface="Times New Roman"/>
                          <a:cs typeface="Times New Roman"/>
                        </a:rPr>
                        <a:t>3.3 Podpora využívania práv duševného vlastníctva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2008" y="241484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Calibri" pitchFamily="34" charset="0"/>
              </a:rPr>
              <a:t>UNIVERZITNÝ VEDECKÝ PARK STU BRATISLAVA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0" name="Tabuľka 19"/>
          <p:cNvGraphicFramePr>
            <a:graphicFrameLocks noGrp="1"/>
          </p:cNvGraphicFramePr>
          <p:nvPr/>
        </p:nvGraphicFramePr>
        <p:xfrm>
          <a:off x="539552" y="1808848"/>
          <a:ext cx="6192688" cy="2520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Aplikovaný výskum</a:t>
                      </a:r>
                      <a:endParaRPr lang="en-US" sz="12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uľka 20"/>
          <p:cNvGraphicFramePr>
            <a:graphicFrameLocks noGrp="1"/>
          </p:cNvGraphicFramePr>
          <p:nvPr/>
        </p:nvGraphicFramePr>
        <p:xfrm>
          <a:off x="539552" y="2384912"/>
          <a:ext cx="6192688" cy="2520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Podpora prenosu technológií a poznatkov do praxe</a:t>
                      </a:r>
                      <a:endParaRPr lang="en-US" sz="12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3462967"/>
            <a:ext cx="7992888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</a:rPr>
              <a:t>1. UVP Centrum </a:t>
            </a:r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sk-SK" sz="1400" b="1" dirty="0" smtClean="0">
                <a:solidFill>
                  <a:srgbClr val="C00000"/>
                </a:solidFill>
              </a:rPr>
              <a:t>2. UVP Mlynská dolina</a:t>
            </a:r>
            <a:endParaRPr lang="en-US" sz="1400" dirty="0" smtClean="0">
              <a:solidFill>
                <a:srgbClr val="C00000"/>
              </a:solidFill>
            </a:endParaRPr>
          </a:p>
          <a:p>
            <a:endParaRPr lang="sk-SK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sk-SK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Predmetom aktivity 2.1. je aplikovaný výskum vo vybraných vedných odboroch a je zameraný na päť </a:t>
            </a:r>
            <a:r>
              <a:rPr lang="sk-SK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tematických oblastí v rámci projektu: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sk-SK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020 300 Informačné a komunikačné technológie 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sk-SK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020 200 Elektrotechnika, automatizácia a riadiace systémy 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021 000 Priemyselná biotechnológia</a:t>
            </a:r>
            <a:endParaRPr lang="en-US" sz="9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020 500 Chemické inžinierstvo</a:t>
            </a:r>
            <a:endParaRPr lang="en-US" sz="9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sk-SK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020 100 Stavebné inžinierstvo </a:t>
            </a:r>
            <a:endParaRPr lang="sk-SK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endParaRPr lang="sk-SK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  <a:latin typeface="Arial"/>
              </a:rPr>
              <a:t>  2.1.1 Aplikovaný výskum a vývoj v oblasti  IKT</a:t>
            </a:r>
            <a:endParaRPr lang="en-US" sz="1100" dirty="0" smtClean="0">
              <a:solidFill>
                <a:srgbClr val="000000"/>
              </a:solidFill>
              <a:latin typeface="Arial"/>
            </a:endParaRPr>
          </a:p>
          <a:p>
            <a:pPr lvl="2"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  <a:latin typeface="Arial"/>
              </a:rPr>
              <a:t>  2.1.2 Aplikovaný výskum a vývoj v oblasti  elektrotechnika, automatizácia a riadiace systémy</a:t>
            </a:r>
            <a:endParaRPr lang="en-US" sz="1100" dirty="0" smtClean="0">
              <a:solidFill>
                <a:srgbClr val="000000"/>
              </a:solidFill>
              <a:latin typeface="Arial"/>
            </a:endParaRPr>
          </a:p>
          <a:p>
            <a:pPr lvl="2">
              <a:buFont typeface="Wingdings" pitchFamily="2" charset="2"/>
              <a:buChar char="v"/>
            </a:pPr>
            <a:r>
              <a:rPr lang="sk-SK" sz="1100" b="1" dirty="0" smtClean="0">
                <a:solidFill>
                  <a:srgbClr val="FF0000"/>
                </a:solidFill>
                <a:latin typeface="Arial"/>
              </a:rPr>
              <a:t>  2.1.3 Aplikovaný výskum a vývoj v oblasti priemyselnej biotechnológie</a:t>
            </a:r>
            <a:endParaRPr lang="en-US" sz="1100" b="1" dirty="0" smtClean="0">
              <a:solidFill>
                <a:srgbClr val="FF0000"/>
              </a:solidFill>
              <a:latin typeface="Arial"/>
            </a:endParaRPr>
          </a:p>
          <a:p>
            <a:pPr lvl="2">
              <a:buFont typeface="Wingdings" pitchFamily="2" charset="2"/>
              <a:buChar char="v"/>
            </a:pPr>
            <a:r>
              <a:rPr lang="sk-SK" sz="1100" b="1" dirty="0" smtClean="0">
                <a:solidFill>
                  <a:srgbClr val="FF0000"/>
                </a:solidFill>
                <a:latin typeface="Arial"/>
              </a:rPr>
              <a:t>  2.1.4 Aplikovaný výskum a vývoj v oblasti chemického inžinierstva</a:t>
            </a:r>
            <a:endParaRPr lang="en-US" sz="1100" b="1" dirty="0" smtClean="0">
              <a:solidFill>
                <a:srgbClr val="FF0000"/>
              </a:solidFill>
              <a:latin typeface="Arial"/>
            </a:endParaRPr>
          </a:p>
          <a:p>
            <a:pPr lvl="2">
              <a:buFont typeface="Wingdings" pitchFamily="2" charset="2"/>
              <a:buChar char="v"/>
            </a:pPr>
            <a:r>
              <a:rPr lang="sk-SK" sz="1100" dirty="0" smtClean="0">
                <a:solidFill>
                  <a:srgbClr val="000000"/>
                </a:solidFill>
                <a:latin typeface="Arial"/>
              </a:rPr>
              <a:t>  2.1.5 Aplikovaný výskum a vývoj v oblasti  stavebného inžinierstva</a:t>
            </a:r>
            <a:endParaRPr lang="sk-SK" sz="1100" dirty="0" smtClean="0">
              <a:solidFill>
                <a:srgbClr val="000000"/>
              </a:solidFill>
              <a:latin typeface="Arial"/>
              <a:ea typeface="Times New Roman" pitchFamily="18" charset="0"/>
            </a:endParaRPr>
          </a:p>
          <a:p>
            <a:pPr lvl="1" eaLnBrk="0" hangingPunct="0"/>
            <a:endParaRPr lang="sk-SK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1301273"/>
            <a:ext cx="853310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u="sng" dirty="0" err="1" smtClean="0">
                <a:solidFill>
                  <a:srgbClr val="FF0000"/>
                </a:solidFill>
              </a:rPr>
              <a:t>Podaktivita</a:t>
            </a:r>
            <a:r>
              <a:rPr lang="sk-SK" sz="1400" b="1" u="sng" dirty="0" smtClean="0">
                <a:solidFill>
                  <a:srgbClr val="FF0000"/>
                </a:solidFill>
              </a:rPr>
              <a:t> 2.1.3 Aplikovaný výskum a vývoj v oblasti priemyselnej biotechnológie</a:t>
            </a:r>
            <a:endParaRPr lang="en-US" sz="1400" u="sng" dirty="0" smtClean="0">
              <a:solidFill>
                <a:srgbClr val="FF0000"/>
              </a:solidFill>
            </a:endParaRPr>
          </a:p>
          <a:p>
            <a:pPr lvl="1"/>
            <a:endParaRPr lang="sk-SK" sz="1000" b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dirty="0" smtClean="0">
                <a:solidFill>
                  <a:srgbClr val="000000"/>
                </a:solidFill>
              </a:rPr>
              <a:t>WP-2.1.3.1 - vývoj nových produkčných kmeňov mikroorganizmov a enzýmov a ich aplikácia v </a:t>
            </a:r>
            <a:r>
              <a:rPr lang="sk-SK" sz="1000" b="1" dirty="0" err="1" smtClean="0">
                <a:solidFill>
                  <a:srgbClr val="000000"/>
                </a:solidFill>
              </a:rPr>
              <a:t>biokatalýze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Michal </a:t>
            </a:r>
            <a:r>
              <a:rPr lang="sk-SK" sz="1000" i="1" dirty="0" err="1" smtClean="0">
                <a:solidFill>
                  <a:srgbClr val="000000"/>
                </a:solidFill>
              </a:rPr>
              <a:t>Rosenberg</a:t>
            </a:r>
            <a:r>
              <a:rPr lang="sk-SK" sz="1000" i="1" dirty="0" smtClean="0">
                <a:solidFill>
                  <a:srgbClr val="000000"/>
                </a:solidFill>
              </a:rPr>
              <a:t>, PhD.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sk-SK" sz="1000" b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dirty="0" smtClean="0">
                <a:solidFill>
                  <a:srgbClr val="000000"/>
                </a:solidFill>
              </a:rPr>
              <a:t>WP-2.1.3.2 - </a:t>
            </a:r>
            <a:r>
              <a:rPr lang="sk-SK" sz="1000" b="1" dirty="0" err="1" smtClean="0">
                <a:solidFill>
                  <a:srgbClr val="000000"/>
                </a:solidFill>
              </a:rPr>
              <a:t>biokatalýza</a:t>
            </a:r>
            <a:r>
              <a:rPr lang="sk-SK" sz="1000" b="1" dirty="0" smtClean="0">
                <a:solidFill>
                  <a:srgbClr val="000000"/>
                </a:solidFill>
              </a:rPr>
              <a:t> a </a:t>
            </a:r>
            <a:r>
              <a:rPr lang="sk-SK" sz="1000" b="1" dirty="0" err="1" smtClean="0">
                <a:solidFill>
                  <a:srgbClr val="000000"/>
                </a:solidFill>
              </a:rPr>
              <a:t>biotransformácia</a:t>
            </a:r>
            <a:r>
              <a:rPr lang="sk-SK" sz="1000" b="1" dirty="0" smtClean="0">
                <a:solidFill>
                  <a:srgbClr val="000000"/>
                </a:solidFill>
              </a:rPr>
              <a:t> produktov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doc. Ing. Milan Polakovič, PhD. 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sk-SK" sz="1000" b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dirty="0" smtClean="0">
                <a:solidFill>
                  <a:srgbClr val="000000"/>
                </a:solidFill>
              </a:rPr>
              <a:t>WP-2.1.3.3 - vývoj a štrukturálna analýza </a:t>
            </a:r>
            <a:r>
              <a:rPr lang="sk-SK" sz="1000" b="1" dirty="0" err="1" smtClean="0">
                <a:solidFill>
                  <a:srgbClr val="000000"/>
                </a:solidFill>
              </a:rPr>
              <a:t>biomateriálov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Ján </a:t>
            </a:r>
            <a:r>
              <a:rPr lang="sk-SK" sz="1000" i="1" dirty="0" err="1" smtClean="0">
                <a:solidFill>
                  <a:srgbClr val="000000"/>
                </a:solidFill>
              </a:rPr>
              <a:t>Híveš</a:t>
            </a:r>
            <a:r>
              <a:rPr lang="sk-SK" sz="1000" i="1" dirty="0" smtClean="0">
                <a:solidFill>
                  <a:srgbClr val="000000"/>
                </a:solidFill>
              </a:rPr>
              <a:t>, PhD.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sk-SK" sz="800" dirty="0" smtClean="0">
              <a:solidFill>
                <a:srgbClr val="000000"/>
              </a:solidFill>
              <a:latin typeface="Arial"/>
            </a:endParaRPr>
          </a:p>
          <a:p>
            <a:endParaRPr lang="sk-SK" sz="800" b="1" dirty="0" smtClean="0">
              <a:solidFill>
                <a:srgbClr val="000000"/>
              </a:solidFill>
            </a:endParaRPr>
          </a:p>
          <a:p>
            <a:endParaRPr lang="sk-SK" sz="800" b="1" dirty="0" smtClean="0">
              <a:solidFill>
                <a:srgbClr val="000000"/>
              </a:solidFill>
            </a:endParaRPr>
          </a:p>
          <a:p>
            <a:r>
              <a:rPr lang="sk-SK" sz="1400" b="1" u="sng" dirty="0" err="1" smtClean="0">
                <a:solidFill>
                  <a:srgbClr val="FF0000"/>
                </a:solidFill>
              </a:rPr>
              <a:t>Podaktivita</a:t>
            </a:r>
            <a:r>
              <a:rPr lang="sk-SK" sz="1400" b="1" u="sng" dirty="0" smtClean="0">
                <a:solidFill>
                  <a:srgbClr val="FF0000"/>
                </a:solidFill>
              </a:rPr>
              <a:t> 2.1.4 Aplikovaný výskum a vývoj v oblasti chemického inžinierstva</a:t>
            </a:r>
            <a:endParaRPr lang="en-US" sz="1400" u="sng" dirty="0" smtClean="0">
              <a:solidFill>
                <a:srgbClr val="FF0000"/>
              </a:solidFill>
            </a:endParaRPr>
          </a:p>
          <a:p>
            <a:endParaRPr lang="sk-SK" sz="1000" b="1" i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i="1" dirty="0" smtClean="0">
                <a:solidFill>
                  <a:srgbClr val="000000"/>
                </a:solidFill>
              </a:rPr>
              <a:t>WP - 2.1.4.1 výskum a vývoj v oblasti nových materiálov, pokročilých technológií na báze hliníka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Ján </a:t>
            </a:r>
            <a:r>
              <a:rPr lang="sk-SK" sz="1000" i="1" dirty="0" err="1" smtClean="0">
                <a:solidFill>
                  <a:srgbClr val="000000"/>
                </a:solidFill>
              </a:rPr>
              <a:t>Híveš</a:t>
            </a:r>
            <a:r>
              <a:rPr lang="sk-SK" sz="1000" i="1" dirty="0" smtClean="0">
                <a:solidFill>
                  <a:srgbClr val="000000"/>
                </a:solidFill>
              </a:rPr>
              <a:t>, PhD.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sk-SK" sz="1000" b="1" i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i="1" dirty="0" smtClean="0">
                <a:solidFill>
                  <a:srgbClr val="000000"/>
                </a:solidFill>
              </a:rPr>
              <a:t>WP- 2.1.4.2 výskum a vývoj v oblasti technologického a  materiálového využitia biomasy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Ľudovít </a:t>
            </a:r>
            <a:r>
              <a:rPr lang="sk-SK" sz="1000" i="1" dirty="0" err="1" smtClean="0">
                <a:solidFill>
                  <a:srgbClr val="000000"/>
                </a:solidFill>
              </a:rPr>
              <a:t>Jelemenský</a:t>
            </a:r>
            <a:r>
              <a:rPr lang="sk-SK" sz="1000" i="1" dirty="0" smtClean="0">
                <a:solidFill>
                  <a:srgbClr val="000000"/>
                </a:solidFill>
              </a:rPr>
              <a:t>, DrSc.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sk-SK" sz="1000" b="1" i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i="1" dirty="0" smtClean="0">
                <a:solidFill>
                  <a:srgbClr val="000000"/>
                </a:solidFill>
              </a:rPr>
              <a:t>WP – 2.1.4.3 výskum a vývoj v oblasti regulácie a riadenia chemických procesov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Miroslav </a:t>
            </a:r>
            <a:r>
              <a:rPr lang="sk-SK" sz="1000" i="1" dirty="0" err="1" smtClean="0">
                <a:solidFill>
                  <a:srgbClr val="000000"/>
                </a:solidFill>
              </a:rPr>
              <a:t>Fikar</a:t>
            </a:r>
            <a:r>
              <a:rPr lang="sk-SK" sz="1000" i="1" dirty="0" smtClean="0">
                <a:solidFill>
                  <a:srgbClr val="000000"/>
                </a:solidFill>
              </a:rPr>
              <a:t>, DrSc.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sk-SK" sz="1000" b="1" i="1" dirty="0" smtClean="0">
              <a:solidFill>
                <a:srgbClr val="000000"/>
              </a:solidFill>
            </a:endParaRPr>
          </a:p>
          <a:p>
            <a:pPr lvl="1"/>
            <a:r>
              <a:rPr lang="sk-SK" sz="1000" b="1" i="1" dirty="0" smtClean="0">
                <a:solidFill>
                  <a:srgbClr val="000000"/>
                </a:solidFill>
              </a:rPr>
              <a:t>WP - 2.1.4.4 výskum a vývoj v oblasti pokročilých technológií zameraných na environmentálne aspekty </a:t>
            </a:r>
          </a:p>
          <a:p>
            <a:pPr lvl="1"/>
            <a:r>
              <a:rPr lang="sk-SK" sz="1000" b="1" i="1" dirty="0" smtClean="0">
                <a:solidFill>
                  <a:srgbClr val="000000"/>
                </a:solidFill>
              </a:rPr>
              <a:t>chemických technológií / zelenú chémiu 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sk-SK" sz="1000" i="1" dirty="0" smtClean="0">
                <a:solidFill>
                  <a:srgbClr val="000000"/>
                </a:solidFill>
              </a:rPr>
              <a:t>Koordinátor:  prof. Ing. Miloslav </a:t>
            </a:r>
            <a:r>
              <a:rPr lang="sk-SK" sz="1000" i="1" dirty="0" err="1" smtClean="0">
                <a:solidFill>
                  <a:srgbClr val="000000"/>
                </a:solidFill>
              </a:rPr>
              <a:t>Drtil</a:t>
            </a:r>
            <a:r>
              <a:rPr lang="sk-SK" sz="1000" i="1" dirty="0" smtClean="0">
                <a:solidFill>
                  <a:srgbClr val="000000"/>
                </a:solidFill>
              </a:rPr>
              <a:t>, PhD.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95026" y="260648"/>
            <a:ext cx="7054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Calibri" pitchFamily="34" charset="0"/>
              </a:rPr>
              <a:t>UNIVERZITNÝ VEDECKÝ PARK STU BRATISLAVA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/>
              <a:t>Investície, rozvoj a obnova majetku</a:t>
            </a:r>
            <a:r>
              <a:rPr lang="sk-SK" sz="2000" b="1" dirty="0"/>
              <a:t> Hlavné úlohy na r. </a:t>
            </a:r>
            <a:r>
              <a:rPr lang="sk-SK" sz="2000" b="1" dirty="0" smtClean="0"/>
              <a:t>2014</a:t>
            </a:r>
            <a:endParaRPr lang="sk-SK" sz="2000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714488"/>
            <a:ext cx="7313612" cy="47149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700" dirty="0" smtClean="0"/>
              <a:t>budovať </a:t>
            </a:r>
            <a:r>
              <a:rPr lang="sk-SK" sz="1700" dirty="0"/>
              <a:t>Vedecký park STU – Centrum s cieľom posilnenia excelentných pracovísk fakulty a zveľadenia ich </a:t>
            </a:r>
            <a:r>
              <a:rPr lang="sk-SK" sz="1700" dirty="0" smtClean="0"/>
              <a:t>infraštruktúry</a:t>
            </a:r>
          </a:p>
          <a:p>
            <a:pPr>
              <a:lnSpc>
                <a:spcPct val="80000"/>
              </a:lnSpc>
              <a:buNone/>
            </a:pPr>
            <a:endParaRPr lang="en-US" sz="1700" dirty="0" smtClean="0"/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Obnov</a:t>
            </a:r>
            <a:r>
              <a:rPr lang="sk-SK" sz="1600" dirty="0" smtClean="0"/>
              <a:t>a obalového plášťa (8 600 000 EUR)</a:t>
            </a:r>
          </a:p>
          <a:p>
            <a:pPr lvl="1">
              <a:lnSpc>
                <a:spcPct val="80000"/>
              </a:lnSpc>
            </a:pPr>
            <a:r>
              <a:rPr lang="sk-SK" sz="1600" dirty="0" smtClean="0"/>
              <a:t>Nový laboratórny nábytok (670 000 EUR)</a:t>
            </a:r>
          </a:p>
          <a:p>
            <a:pPr>
              <a:lnSpc>
                <a:spcPct val="80000"/>
              </a:lnSpc>
              <a:buNone/>
            </a:pP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 smtClean="0"/>
              <a:t>obnovovať </a:t>
            </a:r>
            <a:r>
              <a:rPr lang="sk-SK" sz="1700" dirty="0"/>
              <a:t>prístrojové vybavenia ústavov z prostriedkov získaných z riešenia vedeckých grantov a projektov s priemyselnou </a:t>
            </a:r>
            <a:r>
              <a:rPr lang="sk-SK" sz="1700" dirty="0" smtClean="0"/>
              <a:t>sférou</a:t>
            </a:r>
          </a:p>
          <a:p>
            <a:pPr>
              <a:lnSpc>
                <a:spcPct val="80000"/>
              </a:lnSpc>
              <a:buNone/>
            </a:pPr>
            <a:endParaRPr lang="sk-SK" sz="1700" dirty="0" smtClean="0"/>
          </a:p>
          <a:p>
            <a:pPr>
              <a:lnSpc>
                <a:spcPct val="80000"/>
              </a:lnSpc>
            </a:pP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/>
              <a:t>v súlade s finančnými možnosťami rekonštruovať posluchárne v starej a novej </a:t>
            </a:r>
            <a:r>
              <a:rPr lang="sk-SK" sz="1700" dirty="0" smtClean="0"/>
              <a:t>budove</a:t>
            </a:r>
          </a:p>
          <a:p>
            <a:pPr>
              <a:lnSpc>
                <a:spcPct val="80000"/>
              </a:lnSpc>
              <a:buNone/>
            </a:pPr>
            <a:endParaRPr lang="sk-SK" sz="1700" dirty="0"/>
          </a:p>
          <a:p>
            <a:pPr>
              <a:lnSpc>
                <a:spcPct val="80000"/>
              </a:lnSpc>
              <a:buNone/>
            </a:pP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/>
              <a:t>vypracovať pravidlá dotácie </a:t>
            </a:r>
            <a:r>
              <a:rPr lang="sk-SK" sz="1700" dirty="0" smtClean="0"/>
              <a:t>na teplo, elektrickú energiu a </a:t>
            </a:r>
            <a:r>
              <a:rPr lang="sk-SK" sz="1700" dirty="0"/>
              <a:t>vodu </a:t>
            </a:r>
            <a:r>
              <a:rPr lang="sk-SK" sz="1700" dirty="0" smtClean="0"/>
              <a:t>pre </a:t>
            </a:r>
            <a:r>
              <a:rPr lang="sk-SK" sz="1700" dirty="0"/>
              <a:t>jednotlivé pracoviská </a:t>
            </a:r>
            <a:r>
              <a:rPr lang="sk-SK" sz="1700" dirty="0" smtClean="0"/>
              <a:t>FCHPT</a:t>
            </a:r>
          </a:p>
          <a:p>
            <a:pPr>
              <a:lnSpc>
                <a:spcPct val="80000"/>
              </a:lnSpc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676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pPr algn="ctr"/>
            <a:r>
              <a:rPr lang="pt-BR" sz="3200" b="1" dirty="0"/>
              <a:t>Investície, rozvoj a obnova majetku</a:t>
            </a:r>
            <a:r>
              <a:rPr lang="sk-SK" sz="2000" b="1" dirty="0"/>
              <a:t> Hlavné úlohy na r. </a:t>
            </a:r>
            <a:r>
              <a:rPr lang="sk-SK" sz="2000" b="1" dirty="0" smtClean="0"/>
              <a:t>2014</a:t>
            </a:r>
            <a:endParaRPr lang="sk-SK" sz="2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7290" y="1643050"/>
            <a:ext cx="7313612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/>
              <a:defRPr/>
            </a:pPr>
            <a:r>
              <a:rPr kumimoji="0" lang="sk-SK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obnova 6. poschodia po požiari v starej budove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/>
              <a:defRPr/>
            </a:pPr>
            <a:endParaRPr kumimoji="0" lang="sk-SK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1357290" y="2003439"/>
          <a:ext cx="6770028" cy="478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Acrobat Document" r:id="rId3" imgW="11344096" imgH="8019748" progId="AcroExch.Document.7">
                  <p:embed/>
                </p:oleObj>
              </mc:Choice>
              <mc:Fallback>
                <p:oleObj name="Acrobat Document" r:id="rId3" imgW="11344096" imgH="801974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003439"/>
                        <a:ext cx="6770028" cy="4786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80645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59113" y="6154738"/>
            <a:ext cx="316907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/>
              <a:t>Mzdy 2013 - 5 473 684 €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725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76200"/>
            <a:ext cx="7313612" cy="857248"/>
          </a:xfrm>
        </p:spPr>
        <p:txBody>
          <a:bodyPr/>
          <a:lstStyle/>
          <a:p>
            <a:pPr algn="ctr"/>
            <a:r>
              <a:rPr lang="pt-BR" sz="3200" b="1" dirty="0"/>
              <a:t>Investície, rozvoj a obnova majetku</a:t>
            </a:r>
            <a:r>
              <a:rPr lang="sk-SK" sz="2000" b="1" dirty="0"/>
              <a:t> </a:t>
            </a:r>
            <a:r>
              <a:rPr lang="sk-SK" sz="2000" b="1" dirty="0" smtClean="0"/>
              <a:t>Obnova strechy FCHPT Kollárovo námestie</a:t>
            </a:r>
            <a:endParaRPr lang="sk-SK" sz="20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0" y="1700808"/>
            <a:ext cx="3131840" cy="23488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5" y="1844824"/>
            <a:ext cx="2939819" cy="220486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7290" y="1643050"/>
            <a:ext cx="7313612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/>
              <a:defRPr/>
            </a:pPr>
            <a:r>
              <a:rPr kumimoji="0" lang="sk-SK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odpredať UZ Harmónia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k-SK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/>
              <a:defRPr/>
            </a:pPr>
            <a:r>
              <a:rPr kumimoji="0" lang="sk-SK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dobudovať UZ Vyhne ako školiace a rekreačné zariadenie s celoročnou prevádzkou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sk-SK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4386" name="Picture 2" descr="IMG_4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2749077" cy="20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7366" y="2147882"/>
            <a:ext cx="2114542" cy="28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6729" y="3826347"/>
            <a:ext cx="2228164" cy="383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76200"/>
            <a:ext cx="7313612" cy="857248"/>
          </a:xfrm>
        </p:spPr>
        <p:txBody>
          <a:bodyPr/>
          <a:lstStyle/>
          <a:p>
            <a:pPr algn="ctr"/>
            <a:r>
              <a:rPr lang="pt-BR" sz="3200" b="1" dirty="0"/>
              <a:t>Investície, rozvoj a obnova majetku</a:t>
            </a:r>
            <a:r>
              <a:rPr lang="sk-SK" sz="2000" b="1" dirty="0"/>
              <a:t> Hlavné úlohy na r. </a:t>
            </a:r>
            <a:r>
              <a:rPr lang="sk-SK" sz="2000" b="1" dirty="0" smtClean="0"/>
              <a:t>2014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Krásne Vianoce a úspešný rok 2014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55576" y="220486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Ján Šajbidor</a:t>
            </a:r>
          </a:p>
          <a:p>
            <a:r>
              <a:rPr lang="sk-SK" dirty="0" smtClean="0"/>
              <a:t>Monika Bakošová</a:t>
            </a:r>
          </a:p>
          <a:p>
            <a:r>
              <a:rPr lang="sk-SK" dirty="0" smtClean="0"/>
              <a:t>Anton Gatial</a:t>
            </a:r>
          </a:p>
          <a:p>
            <a:r>
              <a:rPr lang="sk-SK" dirty="0" smtClean="0"/>
              <a:t>Ľudovít Jelemenský</a:t>
            </a:r>
          </a:p>
          <a:p>
            <a:r>
              <a:rPr lang="sk-SK" dirty="0" smtClean="0"/>
              <a:t>Vladimír Žúbor</a:t>
            </a:r>
            <a:endParaRPr lang="sk-SK" dirty="0"/>
          </a:p>
        </p:txBody>
      </p:sp>
      <p:pic>
        <p:nvPicPr>
          <p:cNvPr id="144386" name="Picture 2" descr="http://nd05.jxs.cz/937/490/c51dc3e597_82220059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2893"/>
            <a:ext cx="27432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9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052513"/>
            <a:ext cx="47529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28307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9563"/>
            <a:ext cx="7615237" cy="65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632700" cy="65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Podiel výkonu oddelenia na celkovom výkone ústavu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75848"/>
            <a:ext cx="5832648" cy="538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enie">
  <a:themeElements>
    <a:clrScheme name="Zatmeni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eni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tmeni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eni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eni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eni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eni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eni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eni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eni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eni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eni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1583</TotalTime>
  <Words>5275</Words>
  <Application>Microsoft Office PowerPoint</Application>
  <PresentationFormat>Prezentácia na obrazovke (4:3)</PresentationFormat>
  <Paragraphs>2513</Paragraphs>
  <Slides>52</Slides>
  <Notes>2</Notes>
  <HiddenSlides>1</HiddenSlides>
  <MMClips>0</MMClips>
  <ScaleCrop>false</ScaleCrop>
  <HeadingPairs>
    <vt:vector size="6" baseType="variant">
      <vt:variant>
        <vt:lpstr>Motív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52</vt:i4>
      </vt:variant>
    </vt:vector>
  </HeadingPairs>
  <TitlesOfParts>
    <vt:vector size="58" baseType="lpstr">
      <vt:lpstr>Zatmenie</vt:lpstr>
      <vt:lpstr>Predvolený návrh</vt:lpstr>
      <vt:lpstr>1_Predvolený návrh</vt:lpstr>
      <vt:lpstr>Office Theme</vt:lpstr>
      <vt:lpstr>Document</vt:lpstr>
      <vt:lpstr>Acrobat Document</vt:lpstr>
      <vt:lpstr>Odpočet činnosti vedenia FCHPT  za r. 2013  Stretnutie zamestnancov a študentov s vedením FCHPT </vt:lpstr>
      <vt:lpstr>Hlavné úlohy</vt:lpstr>
      <vt:lpstr>Štruktúra pracovníkov FCHPT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Podiel výkonu oddelenia na celkovom výkone ústavu</vt:lpstr>
      <vt:lpstr>Prezentácia programu PowerPoint</vt:lpstr>
      <vt:lpstr>Vzdelávanie</vt:lpstr>
      <vt:lpstr>Bakalárske študijné programy</vt:lpstr>
      <vt:lpstr>Inžinierske študijné programy</vt:lpstr>
      <vt:lpstr>Inžinierske študijné programy</vt:lpstr>
      <vt:lpstr>Doktorandské študijné programy</vt:lpstr>
      <vt:lpstr>Doktorandské študijné programy</vt:lpstr>
      <vt:lpstr>Doktorandské študijné programy</vt:lpstr>
      <vt:lpstr>Prijímacie konanie – Bc. štúdium</vt:lpstr>
      <vt:lpstr>Prijímacie konanie – Ing. štúdium</vt:lpstr>
      <vt:lpstr>Prijímacie konanie – PhD. štúdium</vt:lpstr>
      <vt:lpstr>Počet študentov v ak. r. 2013/14</vt:lpstr>
      <vt:lpstr>Vývoj počtu študentov na FCHPT</vt:lpstr>
      <vt:lpstr>15. študentská vedecká konferencia 13.11.2013</vt:lpstr>
      <vt:lpstr>Sokrates - klub talentovaných študentov</vt:lpstr>
      <vt:lpstr>Celoživotné vzdelávanie</vt:lpstr>
      <vt:lpstr>Vnútorné predpisy schválené AS FCHPT v oblasti vzdelávania</vt:lpstr>
      <vt:lpstr>Internacionalizácia štúdia</vt:lpstr>
      <vt:lpstr>Mobility študentov</vt:lpstr>
      <vt:lpstr>Podpora študentov</vt:lpstr>
      <vt:lpstr>Zabezpečenie študijnou literatúrou</vt:lpstr>
      <vt:lpstr>Veda a výskum</vt:lpstr>
      <vt:lpstr>Veda a výskum</vt:lpstr>
      <vt:lpstr>Veda a výskum</vt:lpstr>
      <vt:lpstr>Veda a výskum</vt:lpstr>
      <vt:lpstr>Veda a výskum</vt:lpstr>
      <vt:lpstr>Veda a výskum</vt:lpstr>
      <vt:lpstr>Veda a výskum</vt:lpstr>
      <vt:lpstr>Veda a výskum</vt:lpstr>
      <vt:lpstr>Veda a výskum</vt:lpstr>
      <vt:lpstr>Veda a výskum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Investície, rozvoj a obnova majetku Hlavné úlohy na r. 2014</vt:lpstr>
      <vt:lpstr>Investície, rozvoj a obnova majetku Hlavné úlohy na r. 2014</vt:lpstr>
      <vt:lpstr>Investície, rozvoj a obnova majetku Obnova strechy FCHPT Kollárovo námestie</vt:lpstr>
      <vt:lpstr>Investície, rozvoj a obnova majetku Hlavné úlohy na r. 2014</vt:lpstr>
      <vt:lpstr>Krásne Vianoce a úspešný rok 2014</vt:lpstr>
    </vt:vector>
  </TitlesOfParts>
  <Company>UBP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Rozdelenie mzdových prostriedkov FCHPT</dc:title>
  <dc:creator>Sajbidor</dc:creator>
  <cp:lastModifiedBy>Iveta Drtilová</cp:lastModifiedBy>
  <cp:revision>146</cp:revision>
  <dcterms:created xsi:type="dcterms:W3CDTF">2011-10-22T14:51:47Z</dcterms:created>
  <dcterms:modified xsi:type="dcterms:W3CDTF">2013-12-16T07:59:37Z</dcterms:modified>
</cp:coreProperties>
</file>