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74" r:id="rId4"/>
    <p:sldId id="257" r:id="rId5"/>
    <p:sldId id="273" r:id="rId6"/>
    <p:sldId id="258" r:id="rId7"/>
    <p:sldId id="259" r:id="rId8"/>
    <p:sldId id="275" r:id="rId9"/>
    <p:sldId id="263" r:id="rId10"/>
    <p:sldId id="266" r:id="rId11"/>
    <p:sldId id="267" r:id="rId12"/>
    <p:sldId id="268" r:id="rId13"/>
    <p:sldId id="269" r:id="rId14"/>
    <p:sldId id="261" r:id="rId15"/>
    <p:sldId id="265" r:id="rId16"/>
    <p:sldId id="276" r:id="rId17"/>
    <p:sldId id="277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216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4BFAAC3-7071-44D5-8289-FCE8980A1681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oznámok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5C2D5B9-4561-4848-9D47-8320F67C6802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1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2FF300-B70B-4FD3-BD38-2BA9AD88F1E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37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5C2D5B9-4561-4848-9D47-8320F67C6802}" type="slidenum">
              <a:rPr lang="sk-SK" smtClean="0"/>
              <a:pPr lvl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802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F9752B-5E74-4929-959C-3A6041A13F0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7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66803" y="1406018"/>
            <a:ext cx="6172200" cy="2251581"/>
          </a:xfrm>
        </p:spPr>
        <p:txBody>
          <a:bodyPr lIns="0" rIns="0"/>
          <a:lstStyle>
            <a:lvl1pPr>
              <a:defRPr sz="66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66803" y="3905859"/>
            <a:ext cx="6172200" cy="1123340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FCCF0-E068-4267-B423-41DBCEA145AB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1E81C-4D1A-408E-9E68-FEF52D22A178}" type="slidenum">
              <a:rPr/>
              <a:pPr lvl="0"/>
              <a:t>‹#›</a:t>
            </a:fld>
            <a:endParaRPr lang="sk-SK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17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454402" y="1554480"/>
            <a:ext cx="4222306" cy="3886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AFC525-9D70-4D3C-ABE9-25718AB05AFD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EF17B-04DB-4157-8AEC-AD657B395906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97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7" cy="38862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4DC1B-C3FF-4662-9463-836571C25C7D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2EDD4-D4A1-4E32-A2D9-C559BD47F11F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2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 noGrp="1"/>
          </p:cNvSpPr>
          <p:nvPr>
            <p:ph idx="1"/>
          </p:nvPr>
        </p:nvSpPr>
        <p:spPr>
          <a:xfrm>
            <a:off x="3456432" y="1545336"/>
            <a:ext cx="4224527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2F092-E090-4FB9-9E8C-9DA0D04F5BD6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4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A05958-D46E-4741-B6DD-B544AFE73418}" type="slidenum">
              <a:rPr/>
              <a:pPr lvl="0"/>
              <a:t>‹#›</a:t>
            </a:fld>
            <a:endParaRPr lang="sk-SK"/>
          </a:p>
        </p:txBody>
      </p:sp>
      <p:sp>
        <p:nvSpPr>
          <p:cNvPr id="5" name="Footer Placeholder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Title 1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69848" y="1472184"/>
            <a:ext cx="6172200" cy="2130551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AE8FB-89A7-4C76-8710-1EB801F394EB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2BF857-7336-4CA1-8CD3-09B0E1360CFD}" type="slidenum">
              <a:rPr/>
              <a:pPr lvl="0"/>
              <a:t>‹#›</a:t>
            </a:fld>
            <a:endParaRPr lang="sk-SK"/>
          </a:p>
        </p:txBody>
      </p:sp>
      <p:sp>
        <p:nvSpPr>
          <p:cNvPr id="6" name="Footer Placeholder 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2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3776" y="609603"/>
            <a:ext cx="3616323" cy="10668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486997" y="1915860"/>
            <a:ext cx="3646965" cy="28814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96756" y="1915878"/>
            <a:ext cx="3639312" cy="28814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5C5B5-EE26-489B-86BF-B9B7784A8CB2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400A6-8D11-4655-B77A-4723512BEDA8}" type="slidenum">
              <a:rPr/>
              <a:pPr lvl="0"/>
              <a:t>‹#›</a:t>
            </a:fld>
            <a:endParaRPr lang="sk-SK"/>
          </a:p>
        </p:txBody>
      </p:sp>
      <p:sp>
        <p:nvSpPr>
          <p:cNvPr id="7" name="Footer Placeholder 10"/>
          <p:cNvSpPr txBox="1">
            <a:spLocks noGrp="1"/>
          </p:cNvSpPr>
          <p:nvPr>
            <p:ph type="ftr" sz="quarter" idx="9"/>
          </p:nvPr>
        </p:nvSpPr>
        <p:spPr>
          <a:xfrm>
            <a:off x="493776" y="6356351"/>
            <a:ext cx="510235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95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3776" y="609603"/>
            <a:ext cx="3615729" cy="10668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95303" y="1916116"/>
            <a:ext cx="3638553" cy="6461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95303" y="2860672"/>
            <a:ext cx="3638553" cy="28829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492620" y="1916116"/>
            <a:ext cx="3660772" cy="6461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492630" y="2860672"/>
            <a:ext cx="3651254" cy="28829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EFBCF7-E3C0-4D08-8539-8B6CD1E2A455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8" name="Slide Number Placeholder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34C362-6FA8-4F91-9D3D-69D5792F4E1E}" type="slidenum">
              <a:rPr/>
              <a:pPr lvl="0"/>
              <a:t>‹#›</a:t>
            </a:fld>
            <a:endParaRPr lang="sk-SK"/>
          </a:p>
        </p:txBody>
      </p:sp>
      <p:sp>
        <p:nvSpPr>
          <p:cNvPr id="9" name="Footer Placeholder 11"/>
          <p:cNvSpPr txBox="1">
            <a:spLocks noGrp="1"/>
          </p:cNvSpPr>
          <p:nvPr>
            <p:ph type="ftr" sz="quarter" idx="9"/>
          </p:nvPr>
        </p:nvSpPr>
        <p:spPr>
          <a:xfrm>
            <a:off x="493776" y="6356351"/>
            <a:ext cx="510235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30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>
          <a:xfrm>
            <a:off x="7162796" y="1551544"/>
            <a:ext cx="1828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531AF89-E21E-483A-80C3-639AF8F4E3BA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3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A01173-8448-4B8D-B7C0-721474CC5349}" type="slidenum">
              <a:rPr/>
              <a:pPr lvl="0"/>
              <a:t>‹#›</a:t>
            </a:fld>
            <a:endParaRPr lang="sk-SK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45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02420C-125A-4841-B6E2-D6321EB1988C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C936F-6D61-438C-B6B1-EA4E1E80C464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0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489447" y="1920880"/>
            <a:ext cx="3654427" cy="288924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493776" y="606420"/>
            <a:ext cx="3629025" cy="104140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95303" y="1920870"/>
            <a:ext cx="3629025" cy="1812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D83EE-81DE-4C6C-9D6C-0C32F5DCF216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CF452-7AC3-4013-9169-3D861BC315B5}" type="slidenum">
              <a:rPr/>
              <a:pPr lvl="0"/>
              <a:t>‹#›</a:t>
            </a:fld>
            <a:endParaRPr lang="sk-SK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>
          <a:xfrm>
            <a:off x="493776" y="6356351"/>
            <a:ext cx="510235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4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93776" y="600075"/>
            <a:ext cx="2074865" cy="1981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963863" y="1650994"/>
            <a:ext cx="5627683" cy="422076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963863" y="614367"/>
            <a:ext cx="3741733" cy="9096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6CA83C-AC47-4004-9560-3BAE03216ADA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268950-CC52-415A-97FF-3C119383F405}" type="slidenum">
              <a:rPr/>
              <a:pPr lvl="0"/>
              <a:t>‹#›</a:t>
            </a:fld>
            <a:endParaRPr lang="sk-SK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>
          <a:xfrm>
            <a:off x="493776" y="6356351"/>
            <a:ext cx="510235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69848" y="1554480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454402" y="1547036"/>
            <a:ext cx="4222306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162796" y="189463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FFFFFF"/>
                </a:solidFill>
                <a:uFillTx/>
                <a:latin typeface="Cambria"/>
              </a:defRPr>
            </a:lvl1pPr>
          </a:lstStyle>
          <a:p>
            <a:pPr lvl="0"/>
            <a:fld id="{EE4298FF-057A-4C9A-875A-C7F2DF5D084C}" type="datetime1">
              <a:rPr lang="sk-SK"/>
              <a:pPr lvl="0"/>
              <a:t>28. 6. 2017</a:t>
            </a:fld>
            <a:endParaRPr lang="sk-SK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069848" y="6356351"/>
            <a:ext cx="51023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FFFFFF"/>
                </a:solidFill>
                <a:uFillTx/>
                <a:latin typeface="Cambria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59752" y="6356351"/>
            <a:ext cx="113768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FFFFFF"/>
                </a:solidFill>
                <a:uFillTx/>
                <a:latin typeface="Cambria"/>
              </a:defRPr>
            </a:lvl1pPr>
          </a:lstStyle>
          <a:p>
            <a:pPr lvl="0"/>
            <a:fld id="{95A34990-D34D-4676-97D1-DC92D4F54294}" type="slidenum">
              <a:rPr/>
              <a:pPr lvl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1800" b="0" i="0" u="none" strike="noStrike" kern="1200" cap="all" spc="0" baseline="0">
          <a:solidFill>
            <a:srgbClr val="FFFFFF"/>
          </a:solidFill>
          <a:uFillTx/>
          <a:latin typeface="Calibri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1" u="none" strike="noStrike" kern="1200" cap="none" spc="0" baseline="0">
          <a:solidFill>
            <a:srgbClr val="FFFFFF"/>
          </a:solidFill>
          <a:uFillTx/>
          <a:latin typeface="Cambria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–"/>
        <a:tabLst/>
        <a:defRPr lang="sk-SK" sz="1800" b="0" i="1" u="none" strike="noStrike" kern="1200" cap="none" spc="0" baseline="0">
          <a:solidFill>
            <a:srgbClr val="FFFFFF"/>
          </a:solidFill>
          <a:uFillTx/>
          <a:latin typeface="Cambri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1" u="none" strike="noStrike" kern="1200" cap="none" spc="0" baseline="0">
          <a:solidFill>
            <a:srgbClr val="FFFFFF"/>
          </a:solidFill>
          <a:uFillTx/>
          <a:latin typeface="Cambri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–"/>
        <a:tabLst/>
        <a:defRPr lang="sk-SK" sz="1800" b="0" i="1" u="none" strike="noStrike" kern="1200" cap="none" spc="0" baseline="0">
          <a:solidFill>
            <a:srgbClr val="FFFFFF"/>
          </a:solidFill>
          <a:uFillTx/>
          <a:latin typeface="Cambri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 pitchFamily="34"/>
        <a:buChar char="»"/>
        <a:tabLst/>
        <a:defRPr lang="sk-SK" sz="1800" b="0" i="1" u="none" strike="noStrike" kern="1200" cap="none" spc="0" baseline="0">
          <a:solidFill>
            <a:srgbClr val="FFFFFF"/>
          </a:solidFill>
          <a:uFillTx/>
          <a:latin typeface="Cambr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3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4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5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6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7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066802" y="1406018"/>
            <a:ext cx="7531097" cy="2251581"/>
          </a:xfrm>
        </p:spPr>
        <p:txBody>
          <a:bodyPr/>
          <a:lstStyle/>
          <a:p>
            <a:pPr lvl="0"/>
            <a:r>
              <a:rPr lang="sk-SK" sz="4800" b="1" dirty="0">
                <a:solidFill>
                  <a:srgbClr val="2E2E22"/>
                </a:solidFill>
                <a:latin typeface="Cambria"/>
              </a:rPr>
              <a:t>Zápis do 1. ročníka bakalárskeho štúdia </a:t>
            </a:r>
            <a:r>
              <a:rPr lang="sk-SK" sz="4800" b="1" dirty="0" smtClean="0">
                <a:solidFill>
                  <a:srgbClr val="2E2E22"/>
                </a:solidFill>
                <a:latin typeface="Cambria"/>
              </a:rPr>
              <a:t>2017/2018</a:t>
            </a:r>
            <a:endParaRPr lang="sk-SK" sz="4800" b="1" dirty="0">
              <a:solidFill>
                <a:srgbClr val="2E2E22"/>
              </a:solidFill>
              <a:latin typeface="Cambria"/>
            </a:endParaRPr>
          </a:p>
        </p:txBody>
      </p:sp>
      <p:pic>
        <p:nvPicPr>
          <p:cNvPr id="4" name="Obrázok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3" y="3855106"/>
            <a:ext cx="7013058" cy="154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52387"/>
              </p:ext>
            </p:extLst>
          </p:nvPr>
        </p:nvGraphicFramePr>
        <p:xfrm>
          <a:off x="1333500" y="0"/>
          <a:ext cx="5384799" cy="811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Document" r:id="rId4" imgW="6480335" imgH="9771199" progId="Word.Document.8">
                  <p:embed/>
                </p:oleObj>
              </mc:Choice>
              <mc:Fallback>
                <p:oleObj name="Document" r:id="rId4" imgW="6480335" imgH="9771199" progId="Word.Documen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0"/>
                        <a:ext cx="5384799" cy="8118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2731"/>
              </p:ext>
            </p:extLst>
          </p:nvPr>
        </p:nvGraphicFramePr>
        <p:xfrm>
          <a:off x="2133600" y="118277"/>
          <a:ext cx="4317999" cy="656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Dokument" r:id="rId4" imgW="6481412" imgH="9856655" progId="Word.Document.12">
                  <p:embed/>
                </p:oleObj>
              </mc:Choice>
              <mc:Fallback>
                <p:oleObj name="Dokument" r:id="rId4" imgW="6481412" imgH="9856655" progId="Word.Document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8277"/>
                        <a:ext cx="4317999" cy="656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61900"/>
              </p:ext>
            </p:extLst>
          </p:nvPr>
        </p:nvGraphicFramePr>
        <p:xfrm>
          <a:off x="2032000" y="137672"/>
          <a:ext cx="4978873" cy="645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Document" r:id="rId4" imgW="6367930" imgH="8255706" progId="Word.Document.8">
                  <p:embed/>
                </p:oleObj>
              </mc:Choice>
              <mc:Fallback>
                <p:oleObj name="Document" r:id="rId4" imgW="6367930" imgH="8255706" progId="Word.Documen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7672"/>
                        <a:ext cx="4978873" cy="6453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4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48526"/>
              </p:ext>
            </p:extLst>
          </p:nvPr>
        </p:nvGraphicFramePr>
        <p:xfrm>
          <a:off x="0" y="0"/>
          <a:ext cx="924399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Document" r:id="rId4" imgW="10374800" imgH="6668514" progId="Word.Document.8">
                  <p:embed/>
                </p:oleObj>
              </mc:Choice>
              <mc:Fallback>
                <p:oleObj name="Document" r:id="rId4" imgW="10374800" imgH="6668514" progId="Word.Document.8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43996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69110"/>
              </p:ext>
            </p:extLst>
          </p:nvPr>
        </p:nvGraphicFramePr>
        <p:xfrm>
          <a:off x="1206500" y="128232"/>
          <a:ext cx="7232255" cy="976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4" imgW="6482849" imgH="8755462" progId="Word.Document.8">
                  <p:embed/>
                </p:oleObj>
              </mc:Choice>
              <mc:Fallback>
                <p:oleObj name="Document" r:id="rId4" imgW="6482849" imgH="8755462" progId="Word.Document.8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28232"/>
                        <a:ext cx="7232255" cy="9765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0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52551"/>
              </p:ext>
            </p:extLst>
          </p:nvPr>
        </p:nvGraphicFramePr>
        <p:xfrm>
          <a:off x="3454400" y="228600"/>
          <a:ext cx="99314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Document" r:id="rId4" imgW="10224441" imgH="6807135" progId="Word.Document.8">
                  <p:embed/>
                </p:oleObj>
              </mc:Choice>
              <mc:Fallback>
                <p:oleObj name="Document" r:id="rId4" imgW="10224441" imgH="6807135" progId="Word.Documen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28600"/>
                        <a:ext cx="993140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58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519642"/>
            <a:ext cx="24726900" cy="103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9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100" y="-406400"/>
            <a:ext cx="24790400" cy="103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177800" y="419100"/>
            <a:ext cx="161450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mbria" panose="02040503050406030204" pitchFamily="18" charset="0"/>
              </a:rPr>
              <a:t>DEKAN</a:t>
            </a:r>
            <a:endParaRPr lang="sk-SK" sz="2800" b="1" u="sng" dirty="0">
              <a:latin typeface="Cambria" panose="02040503050406030204" pitchFamily="18" charset="0"/>
            </a:endParaRPr>
          </a:p>
          <a:p>
            <a:r>
              <a:rPr lang="sk-SK" sz="2400" b="1" dirty="0">
                <a:latin typeface="Cambria" panose="02040503050406030204" pitchFamily="18" charset="0"/>
              </a:rPr>
              <a:t>Dr. h. c. p</a:t>
            </a:r>
            <a:r>
              <a:rPr lang="en-US" sz="2400" b="1" dirty="0" err="1" smtClean="0">
                <a:latin typeface="Cambria" panose="02040503050406030204" pitchFamily="18" charset="0"/>
              </a:rPr>
              <a:t>rof</a:t>
            </a:r>
            <a:r>
              <a:rPr lang="en-US" sz="2400" b="1" dirty="0"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</a:rPr>
              <a:t>Ing</a:t>
            </a:r>
            <a:r>
              <a:rPr lang="en-US" sz="2400" b="1" dirty="0">
                <a:latin typeface="Cambria" panose="02040503050406030204" pitchFamily="18" charset="0"/>
              </a:rPr>
              <a:t>. J</a:t>
            </a:r>
            <a:r>
              <a:rPr lang="sk-SK" sz="2400" b="1" dirty="0" err="1">
                <a:latin typeface="Cambria" panose="02040503050406030204" pitchFamily="18" charset="0"/>
              </a:rPr>
              <a:t>án</a:t>
            </a:r>
            <a:r>
              <a:rPr lang="sk-SK" sz="2400" b="1" dirty="0">
                <a:latin typeface="Cambria" panose="02040503050406030204" pitchFamily="18" charset="0"/>
              </a:rPr>
              <a:t> </a:t>
            </a:r>
            <a:r>
              <a:rPr lang="sk-SK" sz="2400" b="1" dirty="0" err="1">
                <a:latin typeface="Cambria" panose="02040503050406030204" pitchFamily="18" charset="0"/>
              </a:rPr>
              <a:t>Šajbidor</a:t>
            </a:r>
            <a:r>
              <a:rPr lang="sk-SK" sz="2400" b="1" dirty="0">
                <a:latin typeface="Cambria" panose="02040503050406030204" pitchFamily="18" charset="0"/>
              </a:rPr>
              <a:t>, DrSc.</a:t>
            </a:r>
            <a:r>
              <a:rPr lang="sk-SK" sz="2400" dirty="0">
                <a:latin typeface="Cambria" panose="02040503050406030204" pitchFamily="18" charset="0"/>
              </a:rPr>
              <a:t/>
            </a:r>
            <a:br>
              <a:rPr lang="sk-SK" sz="2400" dirty="0">
                <a:latin typeface="Cambria" panose="02040503050406030204" pitchFamily="18" charset="0"/>
              </a:rPr>
            </a:br>
            <a:endParaRPr lang="sk-SK" sz="2400" dirty="0" smtClean="0">
              <a:latin typeface="Cambria" panose="02040503050406030204" pitchFamily="18" charset="0"/>
            </a:endParaRPr>
          </a:p>
          <a:p>
            <a:endParaRPr lang="sk-SK" sz="2800" b="1" dirty="0">
              <a:latin typeface="Cambria" panose="02040503050406030204" pitchFamily="18" charset="0"/>
            </a:endParaRPr>
          </a:p>
          <a:p>
            <a:r>
              <a:rPr lang="sk-SK" sz="2800" b="1" u="sng" dirty="0" smtClean="0">
                <a:latin typeface="Cambria" panose="02040503050406030204" pitchFamily="18" charset="0"/>
              </a:rPr>
              <a:t>PRODEKANKA</a:t>
            </a:r>
          </a:p>
          <a:p>
            <a:r>
              <a:rPr lang="sk-SK" sz="2400" b="1" dirty="0" smtClean="0">
                <a:latin typeface="Cambria" panose="02040503050406030204" pitchFamily="18" charset="0"/>
              </a:rPr>
              <a:t>doc</a:t>
            </a:r>
            <a:r>
              <a:rPr lang="sk-SK" sz="2400" b="1" dirty="0">
                <a:latin typeface="Cambria" panose="02040503050406030204" pitchFamily="18" charset="0"/>
              </a:rPr>
              <a:t>. Ing. Monika </a:t>
            </a:r>
            <a:r>
              <a:rPr lang="sk-SK" sz="2400" b="1" dirty="0" err="1">
                <a:latin typeface="Cambria" panose="02040503050406030204" pitchFamily="18" charset="0"/>
              </a:rPr>
              <a:t>Bakošová</a:t>
            </a:r>
            <a:r>
              <a:rPr lang="sk-SK" sz="2400" b="1" dirty="0">
                <a:latin typeface="Cambria" panose="02040503050406030204" pitchFamily="18" charset="0"/>
              </a:rPr>
              <a:t>, CSc.</a:t>
            </a:r>
            <a:r>
              <a:rPr lang="sk-SK" sz="2400" dirty="0">
                <a:latin typeface="Cambria" panose="02040503050406030204" pitchFamily="18" charset="0"/>
              </a:rPr>
              <a:t/>
            </a:r>
            <a:br>
              <a:rPr lang="sk-SK" sz="2400" dirty="0">
                <a:latin typeface="Cambria" panose="02040503050406030204" pitchFamily="18" charset="0"/>
              </a:rPr>
            </a:br>
            <a:r>
              <a:rPr lang="sk-SK" sz="2000" dirty="0">
                <a:latin typeface="Cambria" panose="02040503050406030204" pitchFamily="18" charset="0"/>
              </a:rPr>
              <a:t>prodekanka pre denné a externé bakalárske štúdium, </a:t>
            </a:r>
            <a:r>
              <a:rPr lang="sk-SK" sz="2000" dirty="0" smtClean="0">
                <a:latin typeface="Cambria" panose="02040503050406030204" pitchFamily="18" charset="0"/>
              </a:rPr>
              <a:t>inžinierske </a:t>
            </a:r>
            <a:r>
              <a:rPr lang="sk-SK" sz="2000" dirty="0">
                <a:latin typeface="Cambria" panose="02040503050406030204" pitchFamily="18" charset="0"/>
              </a:rPr>
              <a:t>a doktorandské </a:t>
            </a:r>
            <a:endParaRPr lang="sk-SK" sz="2000" dirty="0" smtClean="0">
              <a:latin typeface="Cambria" panose="02040503050406030204" pitchFamily="18" charset="0"/>
            </a:endParaRPr>
          </a:p>
          <a:p>
            <a:r>
              <a:rPr lang="sk-SK" sz="2000" dirty="0" smtClean="0">
                <a:latin typeface="Cambria" panose="02040503050406030204" pitchFamily="18" charset="0"/>
              </a:rPr>
              <a:t>štúdium</a:t>
            </a:r>
            <a:r>
              <a:rPr lang="sk-SK" sz="2000" dirty="0">
                <a:latin typeface="Cambria" panose="02040503050406030204" pitchFamily="18" charset="0"/>
              </a:rPr>
              <a:t>, </a:t>
            </a:r>
            <a:r>
              <a:rPr lang="sk-SK" sz="2000" dirty="0" smtClean="0">
                <a:latin typeface="Cambria" panose="02040503050406030204" pitchFamily="18" charset="0"/>
              </a:rPr>
              <a:t>ďalšie </a:t>
            </a:r>
            <a:r>
              <a:rPr lang="sk-SK" sz="2000" dirty="0">
                <a:latin typeface="Cambria" panose="02040503050406030204" pitchFamily="18" charset="0"/>
              </a:rPr>
              <a:t>formy vzdelávania, mobility </a:t>
            </a:r>
            <a:r>
              <a:rPr lang="sk-SK" sz="2000" dirty="0" smtClean="0">
                <a:latin typeface="Cambria" panose="02040503050406030204" pitchFamily="18" charset="0"/>
              </a:rPr>
              <a:t>študentov, sociálnu </a:t>
            </a:r>
            <a:r>
              <a:rPr lang="sk-SK" sz="2000" dirty="0">
                <a:latin typeface="Cambria" panose="02040503050406030204" pitchFamily="18" charset="0"/>
              </a:rPr>
              <a:t>starostlivosť </a:t>
            </a:r>
            <a:endParaRPr lang="sk-SK" sz="2000" dirty="0" smtClean="0">
              <a:latin typeface="Cambria" panose="02040503050406030204" pitchFamily="18" charset="0"/>
            </a:endParaRPr>
          </a:p>
          <a:p>
            <a:r>
              <a:rPr lang="sk-SK" sz="2000" dirty="0" smtClean="0">
                <a:latin typeface="Cambria" panose="02040503050406030204" pitchFamily="18" charset="0"/>
              </a:rPr>
              <a:t>o študentov</a:t>
            </a:r>
          </a:p>
          <a:p>
            <a:r>
              <a:rPr lang="sk-SK" sz="2000" dirty="0">
                <a:latin typeface="Cambria" panose="02040503050406030204" pitchFamily="18" charset="0"/>
              </a:rPr>
              <a:t/>
            </a:r>
            <a:br>
              <a:rPr lang="sk-SK" sz="2000" dirty="0">
                <a:latin typeface="Cambria" panose="02040503050406030204" pitchFamily="18" charset="0"/>
              </a:rPr>
            </a:br>
            <a:r>
              <a:rPr lang="sk-SK" sz="2000" b="1" dirty="0" err="1" smtClean="0">
                <a:latin typeface="Cambria" panose="02040503050406030204" pitchFamily="18" charset="0"/>
              </a:rPr>
              <a:t>monika.bakosova@stuba.sk</a:t>
            </a:r>
            <a:endParaRPr lang="sk-SK" sz="2000" b="1" dirty="0" smtClean="0">
              <a:latin typeface="Cambria" panose="02040503050406030204" pitchFamily="18" charset="0"/>
            </a:endParaRPr>
          </a:p>
          <a:p>
            <a:r>
              <a:rPr lang="sk-SK" sz="2000" dirty="0" smtClean="0">
                <a:latin typeface="Cambria" panose="02040503050406030204" pitchFamily="18" charset="0"/>
              </a:rPr>
              <a:t>1. poschodie, blok B, č. dverí </a:t>
            </a:r>
            <a:r>
              <a:rPr lang="sk-SK" sz="2000" b="1" dirty="0" smtClean="0">
                <a:latin typeface="Cambria" panose="02040503050406030204" pitchFamily="18" charset="0"/>
              </a:rPr>
              <a:t>188</a:t>
            </a:r>
          </a:p>
          <a:p>
            <a:endParaRPr lang="sk-SK" dirty="0" smtClean="0">
              <a:latin typeface="Cambria" panose="02040503050406030204" pitchFamily="18" charset="0"/>
            </a:endParaRPr>
          </a:p>
          <a:p>
            <a:r>
              <a:rPr lang="sk-SK" sz="2000" u="sng" dirty="0" smtClean="0">
                <a:latin typeface="Cambria" panose="02040503050406030204" pitchFamily="18" charset="0"/>
              </a:rPr>
              <a:t>Úradné hodiny:</a:t>
            </a:r>
          </a:p>
          <a:p>
            <a:r>
              <a:rPr lang="sk-SK" sz="2000" b="1" dirty="0" smtClean="0">
                <a:latin typeface="Cambria" panose="02040503050406030204" pitchFamily="18" charset="0"/>
              </a:rPr>
              <a:t>Pondelok	</a:t>
            </a:r>
            <a:r>
              <a:rPr lang="sk-SK" sz="2000" dirty="0" smtClean="0">
                <a:latin typeface="Cambria" panose="02040503050406030204" pitchFamily="18" charset="0"/>
              </a:rPr>
              <a:t>8:00 – 9:30</a:t>
            </a:r>
          </a:p>
          <a:p>
            <a:r>
              <a:rPr lang="sk-SK" sz="2000" b="1" dirty="0" smtClean="0">
                <a:latin typeface="Cambria" panose="02040503050406030204" pitchFamily="18" charset="0"/>
              </a:rPr>
              <a:t>Utorok 		</a:t>
            </a:r>
            <a:r>
              <a:rPr lang="sk-SK" sz="2000" dirty="0" smtClean="0">
                <a:latin typeface="Cambria" panose="02040503050406030204" pitchFamily="18" charset="0"/>
              </a:rPr>
              <a:t>8:00 – 10:00</a:t>
            </a:r>
          </a:p>
          <a:p>
            <a:r>
              <a:rPr lang="sk-SK" sz="2000" b="1" dirty="0" smtClean="0">
                <a:latin typeface="Cambria" panose="02040503050406030204" pitchFamily="18" charset="0"/>
              </a:rPr>
              <a:t>Štvrtok </a:t>
            </a:r>
            <a:r>
              <a:rPr lang="sk-SK" sz="2000" b="1" dirty="0">
                <a:latin typeface="Cambria" panose="02040503050406030204" pitchFamily="18" charset="0"/>
              </a:rPr>
              <a:t>	 </a:t>
            </a:r>
            <a:r>
              <a:rPr lang="sk-SK" sz="2000" b="1" dirty="0" smtClean="0">
                <a:latin typeface="Cambria" panose="02040503050406030204" pitchFamily="18" charset="0"/>
              </a:rPr>
              <a:t>             </a:t>
            </a:r>
            <a:r>
              <a:rPr lang="sk-SK" sz="2000" dirty="0" smtClean="0">
                <a:latin typeface="Cambria" panose="02040503050406030204" pitchFamily="18" charset="0"/>
              </a:rPr>
              <a:t>10:00 – 11:30</a:t>
            </a:r>
          </a:p>
          <a:p>
            <a:endParaRPr lang="sk-SK" sz="2000" dirty="0">
              <a:latin typeface="Cambria" panose="020405030504060302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4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30200" y="393700"/>
            <a:ext cx="7019229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u="sng" dirty="0">
                <a:latin typeface="Cambria" panose="02040503050406030204" pitchFamily="18" charset="0"/>
              </a:rPr>
              <a:t>PEDAGOGICKÝ </a:t>
            </a:r>
            <a:r>
              <a:rPr lang="sk-SK" sz="3200" b="1" u="sng" dirty="0" smtClean="0">
                <a:latin typeface="Cambria" panose="02040503050406030204" pitchFamily="18" charset="0"/>
              </a:rPr>
              <a:t>ÚTVAR</a:t>
            </a:r>
            <a:r>
              <a:rPr lang="sk-SK" sz="3200" b="1" dirty="0" smtClean="0">
                <a:latin typeface="Cambria" panose="02040503050406030204" pitchFamily="18" charset="0"/>
              </a:rPr>
              <a:t> </a:t>
            </a:r>
            <a:r>
              <a:rPr lang="sk-SK" sz="2800" b="1" dirty="0" smtClean="0">
                <a:latin typeface="Cambria" panose="02040503050406030204" pitchFamily="18" charset="0"/>
              </a:rPr>
              <a:t>:</a:t>
            </a:r>
            <a:endParaRPr lang="sk-SK" sz="2800" b="1" u="sng" dirty="0" smtClean="0">
              <a:latin typeface="Cambria" panose="02040503050406030204" pitchFamily="18" charset="0"/>
            </a:endParaRPr>
          </a:p>
          <a:p>
            <a:endParaRPr lang="sk-SK" sz="2800" b="1" u="sng" dirty="0">
              <a:latin typeface="Cambria" panose="02040503050406030204" pitchFamily="18" charset="0"/>
            </a:endParaRPr>
          </a:p>
          <a:p>
            <a:r>
              <a:rPr lang="sk-SK" sz="2800" b="1" u="sng" dirty="0" smtClean="0">
                <a:latin typeface="Cambria" panose="02040503050406030204" pitchFamily="18" charset="0"/>
              </a:rPr>
              <a:t>Študijné oddelenie</a:t>
            </a:r>
          </a:p>
          <a:p>
            <a:endParaRPr lang="sk-SK" sz="2800" b="1" u="sng" dirty="0" smtClean="0">
              <a:latin typeface="Cambria" panose="02040503050406030204" pitchFamily="18" charset="0"/>
            </a:endParaRPr>
          </a:p>
          <a:p>
            <a:r>
              <a:rPr lang="sk-SK" sz="2800" b="1" u="sng" dirty="0" smtClean="0">
                <a:latin typeface="Cambria" panose="02040503050406030204" pitchFamily="18" charset="0"/>
              </a:rPr>
              <a:t>Oddelenie sociálnych záležitostí</a:t>
            </a:r>
          </a:p>
          <a:p>
            <a:endParaRPr lang="sk-SK" sz="2800" b="1" u="sng" dirty="0" smtClean="0">
              <a:latin typeface="Cambria" panose="02040503050406030204" pitchFamily="18" charset="0"/>
            </a:endParaRPr>
          </a:p>
          <a:p>
            <a:endParaRPr lang="sk-SK" sz="2400" b="1" u="sng" dirty="0" smtClean="0">
              <a:latin typeface="Cambria" panose="02040503050406030204" pitchFamily="18" charset="0"/>
            </a:endParaRPr>
          </a:p>
          <a:p>
            <a:r>
              <a:rPr lang="sk-SK" sz="2800" b="1" u="sng" dirty="0" smtClean="0">
                <a:latin typeface="Cambria" panose="02040503050406030204" pitchFamily="18" charset="0"/>
              </a:rPr>
              <a:t>VEDÚCA PEDAGOGICKÉHO ÚTVARU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400" b="1" dirty="0">
                <a:latin typeface="Cambria" panose="02040503050406030204" pitchFamily="18" charset="0"/>
              </a:rPr>
              <a:t>Mgr. Anna Balogová  </a:t>
            </a:r>
            <a:r>
              <a:rPr lang="sk-SK" sz="2000" b="1" dirty="0">
                <a:latin typeface="Cambria" panose="02040503050406030204" pitchFamily="18" charset="0"/>
              </a:rPr>
              <a:t>- </a:t>
            </a:r>
            <a:r>
              <a:rPr lang="sk-SK" sz="2000" dirty="0">
                <a:latin typeface="Cambria" panose="02040503050406030204" pitchFamily="18" charset="0"/>
              </a:rPr>
              <a:t>doktorandské štúdium, ubytovanie</a:t>
            </a:r>
          </a:p>
          <a:p>
            <a:r>
              <a:rPr lang="sk-SK" sz="2000" b="1" dirty="0" err="1">
                <a:latin typeface="Cambria" panose="02040503050406030204" pitchFamily="18" charset="0"/>
              </a:rPr>
              <a:t>anna_balogova@stuba.sk</a:t>
            </a:r>
            <a:endParaRPr lang="sk-SK" sz="2000" b="1" dirty="0">
              <a:latin typeface="Cambria" panose="02040503050406030204" pitchFamily="18" charset="0"/>
            </a:endParaRPr>
          </a:p>
          <a:p>
            <a:r>
              <a:rPr lang="sk-SK" sz="2000" b="1" dirty="0" smtClean="0">
                <a:latin typeface="Cambria" panose="02040503050406030204" pitchFamily="18" charset="0"/>
              </a:rPr>
              <a:t>0918 </a:t>
            </a:r>
            <a:r>
              <a:rPr lang="sk-SK" sz="2000" b="1" dirty="0">
                <a:latin typeface="Cambria" panose="02040503050406030204" pitchFamily="18" charset="0"/>
              </a:rPr>
              <a:t>674 239</a:t>
            </a:r>
          </a:p>
          <a:p>
            <a:r>
              <a:rPr lang="sk-SK" sz="2000" dirty="0">
                <a:latin typeface="Cambria" panose="02040503050406030204" pitchFamily="18" charset="0"/>
              </a:rPr>
              <a:t>1</a:t>
            </a:r>
            <a:r>
              <a:rPr lang="sk-SK" sz="2000" dirty="0" smtClean="0">
                <a:latin typeface="Cambria" panose="02040503050406030204" pitchFamily="18" charset="0"/>
              </a:rPr>
              <a:t>. poschodie</a:t>
            </a:r>
            <a:r>
              <a:rPr lang="sk-SK" sz="2000" dirty="0">
                <a:latin typeface="Cambria" panose="02040503050406030204" pitchFamily="18" charset="0"/>
              </a:rPr>
              <a:t>, blok B</a:t>
            </a:r>
            <a:r>
              <a:rPr lang="sk-SK" sz="2000" dirty="0" smtClean="0">
                <a:latin typeface="Cambria" panose="02040503050406030204" pitchFamily="18" charset="0"/>
              </a:rPr>
              <a:t>, </a:t>
            </a:r>
            <a:r>
              <a:rPr lang="sk-SK" sz="2000" dirty="0">
                <a:latin typeface="Cambria" panose="02040503050406030204" pitchFamily="18" charset="0"/>
              </a:rPr>
              <a:t>č. dverí </a:t>
            </a:r>
            <a:r>
              <a:rPr lang="sk-SK" sz="2000" b="1" dirty="0">
                <a:latin typeface="Cambria" panose="02040503050406030204" pitchFamily="18" charset="0"/>
              </a:rPr>
              <a:t>138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92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5"/>
          <p:cNvSpPr txBox="1"/>
          <p:nvPr/>
        </p:nvSpPr>
        <p:spPr>
          <a:xfrm>
            <a:off x="308854" y="0"/>
            <a:ext cx="7992889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Študijné oddelenie	</a:t>
            </a:r>
            <a:r>
              <a:rPr lang="sk-SK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1.</a:t>
            </a:r>
            <a:r>
              <a:rPr lang="sk-SK" sz="2800" b="0" i="0" u="none" strike="noStrike" kern="1200" cap="none" spc="0" dirty="0" smtClean="0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lang="sk-SK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poschodie</a:t>
            </a:r>
            <a:r>
              <a:rPr lang="sk-SK" sz="28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, blok </a:t>
            </a:r>
            <a:r>
              <a:rPr lang="sk-SK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A</a:t>
            </a:r>
            <a:endParaRPr lang="sk-SK" sz="2800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</p:txBody>
      </p:sp>
      <p:sp>
        <p:nvSpPr>
          <p:cNvPr id="4" name="BlokTextu 6"/>
          <p:cNvSpPr txBox="1"/>
          <p:nvPr/>
        </p:nvSpPr>
        <p:spPr>
          <a:xfrm>
            <a:off x="0" y="523220"/>
            <a:ext cx="4533900" cy="7971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sng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Referentky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000000"/>
                </a:solidFill>
                <a:latin typeface="Cambria"/>
              </a:rPr>
              <a:t>B-CHI</a:t>
            </a:r>
            <a:r>
              <a:rPr lang="sk-SK" sz="2000" dirty="0">
                <a:solidFill>
                  <a:srgbClr val="000000"/>
                </a:solidFill>
                <a:latin typeface="Cambria"/>
              </a:rPr>
              <a:t>, B-POVYKO</a:t>
            </a:r>
            <a:endParaRPr lang="sk-SK" sz="2000" i="0" u="sng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Mgr. Eva </a:t>
            </a:r>
            <a:r>
              <a:rPr lang="sk-SK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mbria"/>
              </a:rPr>
              <a:t>Danášová</a:t>
            </a:r>
            <a:r>
              <a:rPr lang="sk-SK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 smtClean="0">
                <a:solidFill>
                  <a:srgbClr val="000000"/>
                </a:solidFill>
                <a:latin typeface="Cambria"/>
              </a:rPr>
              <a:t>0</a:t>
            </a:r>
            <a:r>
              <a:rPr lang="sk-SK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918 </a:t>
            </a:r>
            <a:r>
              <a:rPr lang="sk-SK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674 242	</a:t>
            </a: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dirty="0" err="1" smtClean="0">
                <a:solidFill>
                  <a:srgbClr val="000000"/>
                </a:solidFill>
                <a:latin typeface="Cambria"/>
              </a:rPr>
              <a:t>eva.danasova@stuba.sk</a:t>
            </a:r>
            <a:endParaRPr lang="sk-SK" b="1" dirty="0" smtClean="0">
              <a:solidFill>
                <a:srgbClr val="000000"/>
              </a:solidFill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000000"/>
                </a:solidFill>
                <a:latin typeface="Cambria"/>
              </a:rPr>
              <a:t>B-CHEMAT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Veronika </a:t>
            </a:r>
            <a:r>
              <a:rPr lang="sk-SK" sz="2400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Hrušková	</a:t>
            </a:r>
            <a:endParaRPr lang="sk-SK" sz="2400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0918 </a:t>
            </a:r>
            <a:r>
              <a:rPr lang="sk-SK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674 </a:t>
            </a:r>
            <a:r>
              <a:rPr lang="sk-SK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243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veronika.hruskova@stuba.sk</a:t>
            </a:r>
            <a:endParaRPr lang="sk-SK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000000"/>
                </a:solidFill>
                <a:latin typeface="Cambria"/>
              </a:rPr>
              <a:t>B-AIMCHP, B-BIOT</a:t>
            </a:r>
            <a:endParaRPr lang="sk-SK" sz="2000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Ing. Mária </a:t>
            </a:r>
            <a:r>
              <a:rPr lang="sk-SK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mbria"/>
              </a:rPr>
              <a:t>Zítková</a:t>
            </a:r>
            <a:r>
              <a:rPr lang="sk-SK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0918 </a:t>
            </a:r>
            <a:r>
              <a:rPr lang="sk-SK" b="1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</a:rPr>
              <a:t>674 635	</a:t>
            </a: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mbria"/>
              </a:rPr>
              <a:t>maria.zitkova@stuba.sk</a:t>
            </a: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dirty="0">
              <a:solidFill>
                <a:srgbClr val="000000"/>
              </a:solidFill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INŽINIERSKE ŠTÚDIUM</a:t>
            </a:r>
            <a:r>
              <a:rPr lang="sk-SK" sz="2000" i="0" u="none" strike="noStrike" kern="1200" cap="none" spc="0" dirty="0" smtClean="0">
                <a:solidFill>
                  <a:srgbClr val="000000"/>
                </a:solidFill>
                <a:uFillTx/>
                <a:latin typeface="Cambria"/>
              </a:rPr>
              <a:t> </a:t>
            </a:r>
            <a:r>
              <a:rPr lang="sk-SK" i="0" u="none" strike="noStrike" kern="1200" cap="none" spc="0" dirty="0" smtClean="0">
                <a:solidFill>
                  <a:srgbClr val="000000"/>
                </a:solidFill>
                <a:uFillTx/>
                <a:latin typeface="Cambria"/>
              </a:rPr>
              <a:t>– </a:t>
            </a:r>
            <a:r>
              <a:rPr lang="sk-SK" sz="1600" i="0" u="none" strike="noStrike" kern="1200" cap="none" spc="0" dirty="0" smtClean="0">
                <a:solidFill>
                  <a:srgbClr val="000000"/>
                </a:solidFill>
                <a:uFillTx/>
                <a:latin typeface="Cambria"/>
              </a:rPr>
              <a:t>všetky programy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 smtClean="0">
                <a:solidFill>
                  <a:srgbClr val="000000"/>
                </a:solidFill>
                <a:latin typeface="Cambria"/>
              </a:rPr>
              <a:t>Tatiana </a:t>
            </a:r>
            <a:r>
              <a:rPr lang="sk-SK" sz="2400" b="1" kern="0" dirty="0" err="1" smtClean="0">
                <a:solidFill>
                  <a:srgbClr val="000000"/>
                </a:solidFill>
                <a:latin typeface="Cambria"/>
              </a:rPr>
              <a:t>Palatínusová</a:t>
            </a:r>
            <a:endParaRPr lang="sk-SK" sz="2400" b="1" kern="0" dirty="0" smtClean="0">
              <a:solidFill>
                <a:srgbClr val="000000"/>
              </a:solidFill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0" u="none" strike="noStrike" kern="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0</a:t>
            </a:r>
            <a:r>
              <a:rPr lang="sk-SK" b="1" i="0" u="none" strike="noStrike" kern="0" cap="none" spc="0" dirty="0" smtClean="0">
                <a:solidFill>
                  <a:srgbClr val="000000"/>
                </a:solidFill>
                <a:uFillTx/>
                <a:latin typeface="Cambria"/>
              </a:rPr>
              <a:t>918 674 245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kern="0" dirty="0" err="1">
                <a:solidFill>
                  <a:srgbClr val="000000"/>
                </a:solidFill>
                <a:latin typeface="Cambria"/>
              </a:rPr>
              <a:t>t</a:t>
            </a:r>
            <a:r>
              <a:rPr lang="sk-SK" b="1" kern="0" baseline="0" dirty="0" err="1" smtClean="0">
                <a:solidFill>
                  <a:srgbClr val="000000"/>
                </a:solidFill>
                <a:latin typeface="Cambria"/>
              </a:rPr>
              <a:t>atiana</a:t>
            </a:r>
            <a:r>
              <a:rPr lang="sk-SK" b="1" kern="0" dirty="0" err="1" smtClean="0">
                <a:solidFill>
                  <a:srgbClr val="000000"/>
                </a:solidFill>
                <a:latin typeface="Cambria"/>
              </a:rPr>
              <a:t>.palatinusova@stuba.sk</a:t>
            </a:r>
            <a:endParaRPr lang="sk-SK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 smtClean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299" y="2186920"/>
            <a:ext cx="4640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u="sng" dirty="0" smtClean="0">
                <a:solidFill>
                  <a:srgbClr val="2E2E22"/>
                </a:solidFill>
                <a:latin typeface="Cambria"/>
              </a:rPr>
              <a:t>Úradné </a:t>
            </a:r>
            <a:r>
              <a:rPr lang="sk-SK" sz="2000" b="1" u="sng" dirty="0">
                <a:solidFill>
                  <a:srgbClr val="2E2E22"/>
                </a:solidFill>
                <a:latin typeface="Cambria"/>
              </a:rPr>
              <a:t>hodiny </a:t>
            </a:r>
            <a:endParaRPr lang="sk-SK" sz="2000" b="1" u="sng" dirty="0" smtClean="0">
              <a:solidFill>
                <a:srgbClr val="2E2E22"/>
              </a:solidFill>
              <a:latin typeface="Cambria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od 18. 9. 2017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dirty="0">
              <a:solidFill>
                <a:srgbClr val="2E2E22"/>
              </a:solidFill>
              <a:latin typeface="Cambria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Pondelok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8:30 – 11:30	 12:30 – 14:00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Utorok</a:t>
            </a:r>
            <a:r>
              <a:rPr lang="sk-SK" sz="2000" b="1" dirty="0">
                <a:solidFill>
                  <a:srgbClr val="2E2E22"/>
                </a:solidFill>
                <a:latin typeface="Cambria"/>
              </a:rPr>
              <a:t>	 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   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Streda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	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    úradné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hodiny nie sú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Štvrtok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	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    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11:30	 12:30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14:00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Piatok</a:t>
            </a:r>
            <a:r>
              <a:rPr lang="sk-SK" sz="2000" b="1" dirty="0">
                <a:solidFill>
                  <a:srgbClr val="2E2E22"/>
                </a:solidFill>
                <a:latin typeface="Cambria"/>
              </a:rPr>
              <a:t>	 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   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762000"/>
            <a:ext cx="0" cy="580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0200" y="348734"/>
            <a:ext cx="848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dirty="0" smtClean="0">
                <a:solidFill>
                  <a:srgbClr val="000000"/>
                </a:solidFill>
                <a:latin typeface="Cambria"/>
              </a:rPr>
              <a:t>Oddelenie sociálnych záležitostí</a:t>
            </a:r>
            <a:r>
              <a:rPr lang="sk-SK" sz="3200" b="1" dirty="0">
                <a:solidFill>
                  <a:srgbClr val="000000"/>
                </a:solidFill>
                <a:latin typeface="Cambria"/>
              </a:rPr>
              <a:t>	</a:t>
            </a:r>
            <a:endParaRPr lang="sk-SK" sz="3200" b="1" dirty="0" smtClean="0">
              <a:solidFill>
                <a:srgbClr val="000000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dirty="0" smtClean="0">
                <a:solidFill>
                  <a:srgbClr val="000000"/>
                </a:solidFill>
                <a:latin typeface="Cambria"/>
              </a:rPr>
              <a:t>1</a:t>
            </a:r>
            <a:r>
              <a:rPr lang="sk-SK" sz="3200" dirty="0">
                <a:solidFill>
                  <a:srgbClr val="000000"/>
                </a:solidFill>
                <a:latin typeface="Cambria"/>
              </a:rPr>
              <a:t>. poschodie, blok A</a:t>
            </a:r>
            <a:endParaRPr lang="sk-SK" sz="3200" b="1" dirty="0">
              <a:solidFill>
                <a:srgbClr val="000000"/>
              </a:solidFill>
              <a:latin typeface="Cambria"/>
            </a:endParaRPr>
          </a:p>
        </p:txBody>
      </p:sp>
      <p:cxnSp>
        <p:nvCxnSpPr>
          <p:cNvPr id="3" name="Straight Connector 6"/>
          <p:cNvCxnSpPr/>
          <p:nvPr/>
        </p:nvCxnSpPr>
        <p:spPr>
          <a:xfrm>
            <a:off x="4191000" y="1540252"/>
            <a:ext cx="0" cy="4919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ĺžnik 3"/>
          <p:cNvSpPr/>
          <p:nvPr/>
        </p:nvSpPr>
        <p:spPr>
          <a:xfrm>
            <a:off x="165100" y="1510701"/>
            <a:ext cx="4025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u="sng" dirty="0" smtClean="0">
                <a:solidFill>
                  <a:srgbClr val="000000"/>
                </a:solidFill>
                <a:latin typeface="Cambria"/>
              </a:rPr>
              <a:t>Referentka</a:t>
            </a:r>
            <a:endParaRPr lang="sk-SK" sz="2000" b="1" u="sng" dirty="0">
              <a:solidFill>
                <a:srgbClr val="000000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u="sng" dirty="0">
              <a:solidFill>
                <a:srgbClr val="000000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dirty="0" smtClean="0">
                <a:solidFill>
                  <a:srgbClr val="000000"/>
                </a:solidFill>
                <a:latin typeface="Cambria"/>
              </a:rPr>
              <a:t>Mgr</a:t>
            </a:r>
            <a:r>
              <a:rPr lang="sk-SK" sz="2400" b="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sk-SK" sz="2400" b="1" dirty="0" smtClean="0">
                <a:solidFill>
                  <a:srgbClr val="000000"/>
                </a:solidFill>
                <a:latin typeface="Cambria"/>
              </a:rPr>
              <a:t>Katarína </a:t>
            </a:r>
            <a:r>
              <a:rPr lang="sk-SK" sz="2400" b="1" dirty="0" err="1" smtClean="0">
                <a:solidFill>
                  <a:srgbClr val="000000"/>
                </a:solidFill>
                <a:latin typeface="Cambria"/>
              </a:rPr>
              <a:t>Šipeky</a:t>
            </a:r>
            <a:r>
              <a:rPr lang="sk-SK" b="1" dirty="0">
                <a:solidFill>
                  <a:srgbClr val="000000"/>
                </a:solidFill>
                <a:latin typeface="Cambria"/>
              </a:rPr>
              <a:t>	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000000"/>
                </a:solidFill>
                <a:latin typeface="Cambria"/>
              </a:rPr>
              <a:t>0918  674 337</a:t>
            </a:r>
            <a:r>
              <a:rPr lang="sk-SK" sz="2000" b="1" dirty="0">
                <a:solidFill>
                  <a:srgbClr val="000000"/>
                </a:solidFill>
                <a:latin typeface="Cambria"/>
              </a:rPr>
              <a:t>	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err="1">
                <a:solidFill>
                  <a:srgbClr val="000000"/>
                </a:solidFill>
                <a:latin typeface="Cambria"/>
              </a:rPr>
              <a:t>k</a:t>
            </a:r>
            <a:r>
              <a:rPr lang="sk-SK" sz="2000" b="1" dirty="0" err="1" smtClean="0">
                <a:solidFill>
                  <a:srgbClr val="000000"/>
                </a:solidFill>
                <a:latin typeface="Cambria"/>
              </a:rPr>
              <a:t>atarina.sipeky@stuba.sk</a:t>
            </a:r>
            <a:endParaRPr lang="sk-SK" sz="2000" b="1" dirty="0">
              <a:solidFill>
                <a:srgbClr val="000000"/>
              </a:solidFill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2E2E22"/>
                </a:solidFill>
                <a:latin typeface="Cambria"/>
              </a:rPr>
              <a:t>č. dverí </a:t>
            </a:r>
            <a:r>
              <a:rPr lang="sk-SK" sz="2000" b="1" dirty="0">
                <a:solidFill>
                  <a:srgbClr val="2E2E22"/>
                </a:solidFill>
                <a:latin typeface="Cambria"/>
              </a:rPr>
              <a:t>124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330700" y="154025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u="sng" dirty="0">
                <a:solidFill>
                  <a:srgbClr val="2E2E22"/>
                </a:solidFill>
                <a:latin typeface="Cambria"/>
              </a:rPr>
              <a:t>Úradné </a:t>
            </a:r>
            <a:r>
              <a:rPr lang="sk-SK" sz="2000" b="1" u="sng" dirty="0" smtClean="0">
                <a:solidFill>
                  <a:srgbClr val="2E2E22"/>
                </a:solidFill>
                <a:latin typeface="Cambria"/>
              </a:rPr>
              <a:t>hodiny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dirty="0">
              <a:solidFill>
                <a:srgbClr val="2E2E22"/>
              </a:solidFill>
              <a:latin typeface="Cambria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Pondelok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	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12:30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14:00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Utorok	      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Streda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	    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úradné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hodiny nie sú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Štvrtok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	    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	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  12:30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14:00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Piatok	      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 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8:30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– 11:30</a:t>
            </a:r>
          </a:p>
        </p:txBody>
      </p:sp>
    </p:spTree>
    <p:extLst>
      <p:ext uri="{BB962C8B-B14F-4D97-AF65-F5344CB8AC3E}">
        <p14:creationId xmlns:p14="http://schemas.microsoft.com/office/powerpoint/2010/main" val="2788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4533900" y="381892"/>
            <a:ext cx="4483100" cy="69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u="sng" dirty="0">
                <a:solidFill>
                  <a:srgbClr val="2E2E22"/>
                </a:solidFill>
                <a:latin typeface="Cambria" panose="02040503050406030204" pitchFamily="18" charset="0"/>
              </a:rPr>
              <a:t>ID </a:t>
            </a:r>
            <a:r>
              <a:rPr lang="en-US" sz="2400" b="1" u="sng" dirty="0">
                <a:solidFill>
                  <a:srgbClr val="2E2E22"/>
                </a:solidFill>
                <a:latin typeface="Cambria" panose="02040503050406030204" pitchFamily="18" charset="0"/>
              </a:rPr>
              <a:t>(</a:t>
            </a:r>
            <a:r>
              <a:rPr lang="en-US" sz="2400" b="1" u="sng" dirty="0" err="1">
                <a:solidFill>
                  <a:srgbClr val="2E2E22"/>
                </a:solidFill>
                <a:latin typeface="Cambria" panose="02040503050406030204" pitchFamily="18" charset="0"/>
              </a:rPr>
              <a:t>identifika</a:t>
            </a:r>
            <a:r>
              <a:rPr lang="sk-SK" sz="2400" b="1" u="sng" dirty="0" err="1">
                <a:solidFill>
                  <a:srgbClr val="2E2E22"/>
                </a:solidFill>
                <a:latin typeface="Cambria" panose="02040503050406030204" pitchFamily="18" charset="0"/>
              </a:rPr>
              <a:t>čné</a:t>
            </a:r>
            <a:r>
              <a:rPr lang="sk-SK" sz="2400" b="1" u="sng" dirty="0">
                <a:solidFill>
                  <a:srgbClr val="2E2E22"/>
                </a:solidFill>
                <a:latin typeface="Cambria" panose="02040503050406030204" pitchFamily="18" charset="0"/>
              </a:rPr>
              <a:t> číslo</a:t>
            </a:r>
            <a:r>
              <a:rPr lang="en-US" sz="2400" b="1" u="sng" dirty="0">
                <a:solidFill>
                  <a:srgbClr val="2E2E22"/>
                </a:solidFill>
                <a:latin typeface="Cambria" panose="02040503050406030204" pitchFamily="18" charset="0"/>
              </a:rPr>
              <a:t>)</a:t>
            </a:r>
            <a:r>
              <a:rPr lang="sk-SK" sz="2400" b="1" u="sng" dirty="0">
                <a:solidFill>
                  <a:srgbClr val="2E2E22"/>
                </a:solidFill>
                <a:latin typeface="Cambria" panose="02040503050406030204" pitchFamily="18" charset="0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2E2E22"/>
                </a:solidFill>
                <a:latin typeface="Cambria"/>
              </a:rPr>
              <a:t>v deň zápisu na stránke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err="1">
                <a:solidFill>
                  <a:srgbClr val="2E2E22"/>
                </a:solidFill>
                <a:latin typeface="Cambria"/>
              </a:rPr>
              <a:t>www.fchpt.stuba.sk</a:t>
            </a:r>
            <a:endParaRPr lang="sk-SK" sz="2000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1" u="sng" dirty="0">
                <a:solidFill>
                  <a:srgbClr val="2E2E22"/>
                </a:solidFill>
                <a:latin typeface="Cambria"/>
              </a:rPr>
              <a:t>postup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:</a:t>
            </a:r>
            <a:r>
              <a:rPr lang="sk-SK" sz="2000" b="1" dirty="0">
                <a:solidFill>
                  <a:srgbClr val="2E2E22"/>
                </a:solidFill>
                <a:latin typeface="Cambria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dirty="0" err="1">
                <a:solidFill>
                  <a:srgbClr val="2E2E22"/>
                </a:solidFill>
                <a:latin typeface="Cambria"/>
              </a:rPr>
              <a:t>AIS→Ľudia</a:t>
            </a:r>
            <a:r>
              <a:rPr lang="sk-SK" sz="2000" b="1" i="1" dirty="0">
                <a:solidFill>
                  <a:srgbClr val="2E2E22"/>
                </a:solidFill>
                <a:latin typeface="Cambria"/>
              </a:rPr>
              <a:t> na </a:t>
            </a:r>
            <a:r>
              <a:rPr lang="sk-SK" sz="2000" b="1" i="1" dirty="0" err="1">
                <a:solidFill>
                  <a:srgbClr val="2E2E22"/>
                </a:solidFill>
                <a:latin typeface="Cambria"/>
              </a:rPr>
              <a:t>STU→zadať</a:t>
            </a:r>
            <a:r>
              <a:rPr lang="sk-SK" sz="2000" b="1" i="1" dirty="0">
                <a:solidFill>
                  <a:srgbClr val="2E2E22"/>
                </a:solidFill>
                <a:latin typeface="Cambria"/>
              </a:rPr>
              <a:t> meno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u="sng" kern="0" dirty="0" smtClean="0">
              <a:solidFill>
                <a:srgbClr val="2E2E22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u="sng" kern="0" dirty="0" smtClean="0">
                <a:solidFill>
                  <a:srgbClr val="2E2E22"/>
                </a:solidFill>
                <a:latin typeface="Cambria" panose="02040503050406030204" pitchFamily="18" charset="0"/>
              </a:rPr>
              <a:t>ROZVRH A ŠTUDIJNÁ SKUPINA</a:t>
            </a:r>
            <a:endParaRPr lang="sk-SK" sz="2400" b="1" i="0" u="sng" strike="noStrike" kern="1200" cap="none" spc="0" baseline="0" dirty="0" smtClean="0">
              <a:solidFill>
                <a:srgbClr val="2E2E22"/>
              </a:solidFill>
              <a:uFillTx/>
              <a:latin typeface="Cambria" panose="02040503050406030204" pitchFamily="18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najneskôr </a:t>
            </a:r>
            <a:r>
              <a:rPr lang="sk-SK" sz="2000" b="1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16</a:t>
            </a:r>
            <a:r>
              <a:rPr lang="sk-SK" sz="2000" b="1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. 9. 2017</a:t>
            </a: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 </a:t>
            </a:r>
            <a:r>
              <a:rPr lang="sk-SK" sz="200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na </a:t>
            </a: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stránke </a:t>
            </a:r>
            <a:r>
              <a:rPr lang="sk-SK" sz="2000" b="1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www.fchpt.stuba.sk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2E2E22"/>
                </a:solidFill>
                <a:latin typeface="Cambria"/>
              </a:rPr>
              <a:t>R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ozvrh hľadať podľa čísla študijnej skupiny </a:t>
            </a:r>
            <a:r>
              <a:rPr lang="en-US" sz="2000" dirty="0" smtClean="0">
                <a:solidFill>
                  <a:srgbClr val="2E2E22"/>
                </a:solidFill>
                <a:latin typeface="Cambria"/>
              </a:rPr>
              <a:t>(</a:t>
            </a:r>
            <a:r>
              <a:rPr lang="en-US" sz="2000" dirty="0" err="1" smtClean="0">
                <a:solidFill>
                  <a:srgbClr val="2E2E22"/>
                </a:solidFill>
                <a:latin typeface="Cambria"/>
              </a:rPr>
              <a:t>kr</a:t>
            </a:r>
            <a:r>
              <a:rPr lang="sk-SK" sz="2000" dirty="0" err="1" smtClean="0">
                <a:solidFill>
                  <a:srgbClr val="2E2E22"/>
                </a:solidFill>
                <a:latin typeface="Cambria"/>
              </a:rPr>
              <a:t>úžku</a:t>
            </a:r>
            <a:r>
              <a:rPr lang="en-US" sz="2000" dirty="0" smtClean="0">
                <a:solidFill>
                  <a:srgbClr val="2E2E22"/>
                </a:solidFill>
                <a:latin typeface="Cambria"/>
              </a:rPr>
              <a:t>)</a:t>
            </a:r>
            <a:endParaRPr lang="sk-SK" sz="2000" dirty="0" smtClean="0">
              <a:solidFill>
                <a:srgbClr val="2E2E22"/>
              </a:solidFill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kern="0" dirty="0">
              <a:solidFill>
                <a:srgbClr val="2E2E22"/>
              </a:solidFill>
              <a:latin typeface="Cambria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Číslo študijnej skupiny </a:t>
            </a:r>
            <a:r>
              <a:rPr lang="en-US" sz="2000" dirty="0" smtClean="0">
                <a:solidFill>
                  <a:srgbClr val="2E2E22"/>
                </a:solidFill>
                <a:latin typeface="Cambria"/>
              </a:rPr>
              <a:t>(</a:t>
            </a:r>
            <a:r>
              <a:rPr lang="en-US" sz="2000" dirty="0" err="1">
                <a:solidFill>
                  <a:srgbClr val="2E2E22"/>
                </a:solidFill>
                <a:latin typeface="Cambria"/>
              </a:rPr>
              <a:t>kr</a:t>
            </a:r>
            <a:r>
              <a:rPr lang="sk-SK" sz="2000" dirty="0" err="1" smtClean="0">
                <a:solidFill>
                  <a:srgbClr val="2E2E22"/>
                </a:solidFill>
                <a:latin typeface="Cambria"/>
              </a:rPr>
              <a:t>úžku</a:t>
            </a:r>
            <a:r>
              <a:rPr lang="en-US" sz="2000" dirty="0" smtClean="0">
                <a:solidFill>
                  <a:srgbClr val="2E2E22"/>
                </a:solidFill>
                <a:latin typeface="Cambria"/>
              </a:rPr>
              <a:t>)</a:t>
            </a:r>
            <a:endParaRPr lang="sk-SK" sz="2000" b="1" i="0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1" u="sng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postup</a:t>
            </a:r>
            <a:r>
              <a:rPr lang="sk-SK" sz="2000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:</a:t>
            </a:r>
            <a:r>
              <a:rPr lang="sk-SK" sz="2000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AIS </a:t>
            </a:r>
            <a:r>
              <a:rPr lang="sk-SK" sz="2000" b="1" i="1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→Ľudia na </a:t>
            </a:r>
            <a:r>
              <a:rPr lang="sk-SK" sz="2000" b="1" i="1" u="none" strike="noStrike" kern="1200" cap="none" spc="0" baseline="0" dirty="0" err="1">
                <a:solidFill>
                  <a:srgbClr val="2E2E22"/>
                </a:solidFill>
                <a:uFillTx/>
                <a:latin typeface="Cambria"/>
              </a:rPr>
              <a:t>STU→zadať</a:t>
            </a:r>
            <a:r>
              <a:rPr lang="sk-SK" sz="2000" b="1" i="1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 </a:t>
            </a:r>
            <a:r>
              <a:rPr lang="sk-SK" sz="2000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meno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Rozvrh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1" u="sng" dirty="0" smtClean="0">
                <a:solidFill>
                  <a:srgbClr val="2E2E22"/>
                </a:solidFill>
                <a:latin typeface="Cambria"/>
              </a:rPr>
              <a:t>p</a:t>
            </a:r>
            <a:r>
              <a:rPr lang="sk-SK" sz="2000" i="1" u="sng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ostup</a:t>
            </a:r>
            <a:r>
              <a:rPr lang="sk-SK" sz="2000" i="1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:</a:t>
            </a:r>
            <a:endParaRPr lang="sk-SK" sz="2000" i="1" u="sng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dirty="0" err="1" smtClean="0">
                <a:solidFill>
                  <a:srgbClr val="2E2E22"/>
                </a:solidFill>
                <a:latin typeface="Cambria"/>
              </a:rPr>
              <a:t>www.fchpt.stuba.sk→Študenti→</a:t>
            </a:r>
            <a:endParaRPr lang="sk-SK" sz="2000" b="1" i="1" dirty="0" smtClean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1" dirty="0" err="1">
                <a:solidFill>
                  <a:srgbClr val="2E2E22"/>
                </a:solidFill>
                <a:latin typeface="Cambria"/>
              </a:rPr>
              <a:t>Š</a:t>
            </a:r>
            <a:r>
              <a:rPr lang="sk-SK" sz="2000" b="1" i="1" dirty="0" err="1" smtClean="0">
                <a:solidFill>
                  <a:srgbClr val="2E2E22"/>
                </a:solidFill>
                <a:latin typeface="Cambria"/>
              </a:rPr>
              <a:t>túdium→Rozvrh</a:t>
            </a:r>
            <a:r>
              <a:rPr lang="sk-SK" sz="2000" b="1" i="1" dirty="0" smtClean="0">
                <a:solidFill>
                  <a:srgbClr val="2E2E22"/>
                </a:solidFill>
                <a:latin typeface="Cambria"/>
              </a:rPr>
              <a:t> hodín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i="1" u="sng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0" u="none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94" y="800708"/>
            <a:ext cx="406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latin typeface="Cambria" panose="02040503050406030204" pitchFamily="18" charset="0"/>
              </a:rPr>
              <a:t>DÔLEŽITÉ DÁTUMY</a:t>
            </a:r>
          </a:p>
          <a:p>
            <a:endParaRPr lang="sk-SK" sz="2000" b="1" dirty="0" smtClean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000000"/>
                </a:solidFill>
                <a:latin typeface="Cambria"/>
              </a:rPr>
              <a:t>TRVANIE AKADEMICKÉHO ROKA </a:t>
            </a:r>
            <a:r>
              <a:rPr lang="sk-SK" sz="2000" dirty="0">
                <a:solidFill>
                  <a:srgbClr val="000000"/>
                </a:solidFill>
                <a:latin typeface="Cambria"/>
              </a:rPr>
              <a:t>od </a:t>
            </a:r>
            <a:r>
              <a:rPr lang="sk-SK" sz="2000" dirty="0" smtClean="0">
                <a:solidFill>
                  <a:srgbClr val="000000"/>
                </a:solidFill>
                <a:latin typeface="Cambria"/>
              </a:rPr>
              <a:t>1. 9. 2017  </a:t>
            </a:r>
            <a:r>
              <a:rPr lang="sk-SK" sz="2000" dirty="0">
                <a:solidFill>
                  <a:srgbClr val="000000"/>
                </a:solidFill>
                <a:latin typeface="Cambria"/>
              </a:rPr>
              <a:t>do 31</a:t>
            </a:r>
            <a:r>
              <a:rPr lang="sk-SK" sz="2000" dirty="0" smtClean="0">
                <a:solidFill>
                  <a:srgbClr val="000000"/>
                </a:solidFill>
                <a:latin typeface="Cambria"/>
              </a:rPr>
              <a:t>. 8. 2018</a:t>
            </a:r>
            <a:endParaRPr lang="sk-SK" sz="2000" dirty="0">
              <a:solidFill>
                <a:srgbClr val="000000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ZRUŠENIE ZÁPISU </a:t>
            </a:r>
            <a:endParaRPr lang="sk-SK" sz="2000" b="1" dirty="0" smtClean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do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15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. 8. 2017 (písomne)</a:t>
            </a:r>
            <a:endParaRPr lang="sk-SK" sz="2000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IMATRIKULÁCIA</a:t>
            </a:r>
            <a:endParaRPr lang="sk-SK" sz="2000" dirty="0" smtClean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13. 9. 2017 o 12:30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(slušné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oblečenie– „</a:t>
            </a:r>
            <a:r>
              <a:rPr lang="sk-SK" sz="2000" dirty="0" err="1">
                <a:solidFill>
                  <a:srgbClr val="2E2E22"/>
                </a:solidFill>
                <a:latin typeface="Cambria"/>
              </a:rPr>
              <a:t>business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 </a:t>
            </a:r>
            <a:r>
              <a:rPr lang="sk-SK" sz="2000" dirty="0" err="1">
                <a:solidFill>
                  <a:srgbClr val="2E2E22"/>
                </a:solidFill>
                <a:latin typeface="Cambria"/>
              </a:rPr>
              <a:t>casual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“)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ÚVOD DO ŠTÚDIA </a:t>
            </a:r>
            <a:endParaRPr lang="sk-SK" sz="2000" b="1" dirty="0" smtClean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pre </a:t>
            </a:r>
            <a:r>
              <a:rPr lang="sk-SK" sz="2000" b="1" dirty="0">
                <a:solidFill>
                  <a:srgbClr val="2E2E22"/>
                </a:solidFill>
                <a:latin typeface="Cambria"/>
              </a:rPr>
              <a:t>1. roč. Bc. š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túdia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13. 9. 2017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a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14. 9. 2017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2E2E22"/>
                </a:solidFill>
                <a:latin typeface="Cambria"/>
              </a:rPr>
              <a:t>ZAČIATOK  VÝUČBY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solidFill>
                  <a:srgbClr val="2E2E22"/>
                </a:solidFill>
                <a:latin typeface="Cambria"/>
              </a:rPr>
              <a:t>18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. 9. 2017</a:t>
            </a:r>
            <a:endParaRPr lang="sk-SK" sz="2000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dirty="0">
              <a:solidFill>
                <a:srgbClr val="2E2E22"/>
              </a:solidFill>
              <a:latin typeface="Cambr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14850" y="806754"/>
            <a:ext cx="19050" cy="5784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5"/>
          <p:cNvSpPr txBox="1"/>
          <p:nvPr/>
        </p:nvSpPr>
        <p:spPr>
          <a:xfrm>
            <a:off x="288295" y="120282"/>
            <a:ext cx="8094222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Informácie k štúdiu</a:t>
            </a:r>
            <a:endParaRPr lang="sk-SK" sz="3200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40727" y="784425"/>
            <a:ext cx="8797680" cy="5262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sng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ŠKOLNÉ </a:t>
            </a:r>
            <a:endParaRPr lang="sk-SK" sz="2000" b="1" i="0" u="sng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Prekročenie </a:t>
            </a:r>
            <a:r>
              <a:rPr lang="sk-SK" sz="200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štandardnej dĺžky </a:t>
            </a: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štúdia	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600 €/rok</a:t>
            </a:r>
            <a:endParaRPr lang="sk-SK" sz="2000" i="0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Súbežné štúdium 			600 €/rok</a:t>
            </a:r>
            <a:endParaRPr lang="sk-SK" sz="2000" i="0" u="none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V </a:t>
            </a:r>
            <a:r>
              <a:rPr lang="sk-SK" sz="2000" b="1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prípade nezaplatenia </a:t>
            </a:r>
            <a:r>
              <a:rPr lang="sk-SK" sz="2000" b="1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sa školné </a:t>
            </a:r>
            <a:r>
              <a:rPr lang="sk-SK" sz="2000" b="1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bude vymáhať súdnou cestou.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sng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sng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UZNANIE </a:t>
            </a:r>
            <a:r>
              <a:rPr lang="sk-SK" sz="2000" b="1" i="0" u="sng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PREDMETOV </a:t>
            </a:r>
            <a:r>
              <a:rPr lang="sk-SK" sz="2000" b="1" i="0" u="sng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(ukončenie A, B, C,D,E)</a:t>
            </a:r>
            <a:endParaRPr lang="sk-SK" sz="2000" b="1" i="0" u="sng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v prípade uznania predmetov z inej školy je potrebný výpis </a:t>
            </a: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známok </a:t>
            </a:r>
            <a:r>
              <a:rPr lang="sk-SK" sz="200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a sylaby, </a:t>
            </a:r>
            <a:r>
              <a:rPr lang="sk-SK" sz="200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žiadosť o uznanie predmetov </a:t>
            </a:r>
            <a:r>
              <a:rPr lang="sk-SK" sz="200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je na </a:t>
            </a:r>
            <a:r>
              <a:rPr lang="sk-SK" sz="2000" b="1" i="0" u="none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www.fchpt.stuba.sk</a:t>
            </a:r>
            <a:endParaRPr lang="sk-SK" sz="2000" b="1" i="0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1" i="0" u="none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1" u="sng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postup</a:t>
            </a:r>
            <a:r>
              <a:rPr lang="sk-SK" sz="2000" i="1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:	</a:t>
            </a:r>
            <a:r>
              <a:rPr lang="sk-SK" b="1" i="1" dirty="0" err="1">
                <a:solidFill>
                  <a:srgbClr val="2E2E22"/>
                </a:solidFill>
                <a:latin typeface="Cambria"/>
              </a:rPr>
              <a:t>Š</a:t>
            </a:r>
            <a:r>
              <a:rPr lang="sk-SK" b="1" i="1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tudenti</a:t>
            </a:r>
            <a:r>
              <a:rPr lang="sk-SK" b="1" i="1" u="none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→Štúdium→Oznamy</a:t>
            </a: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 </a:t>
            </a:r>
            <a:r>
              <a:rPr lang="sk-SK" b="1" i="1" dirty="0" smtClean="0">
                <a:solidFill>
                  <a:srgbClr val="2E2E22"/>
                </a:solidFill>
                <a:latin typeface="Cambria"/>
              </a:rPr>
              <a:t>študijného </a:t>
            </a:r>
            <a:r>
              <a:rPr lang="sk-SK" b="1" i="1" dirty="0" err="1" smtClean="0">
                <a:solidFill>
                  <a:srgbClr val="2E2E22"/>
                </a:solidFill>
                <a:latin typeface="Cambria"/>
              </a:rPr>
              <a:t>oddelenia</a:t>
            </a:r>
            <a:r>
              <a:rPr lang="sk-SK" b="1" i="1" u="none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→</a:t>
            </a:r>
            <a:endParaRPr lang="sk-SK" b="1" i="1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	</a:t>
            </a:r>
            <a:r>
              <a:rPr lang="sk-SK" b="1" i="1" dirty="0">
                <a:solidFill>
                  <a:srgbClr val="2E2E22"/>
                </a:solidFill>
                <a:latin typeface="Cambria"/>
              </a:rPr>
              <a:t> </a:t>
            </a:r>
            <a:r>
              <a:rPr lang="sk-SK" b="1" i="1" dirty="0" err="1" smtClean="0">
                <a:solidFill>
                  <a:srgbClr val="2E2E22"/>
                </a:solidFill>
                <a:latin typeface="Cambria"/>
              </a:rPr>
              <a:t>→</a:t>
            </a:r>
            <a:r>
              <a:rPr lang="sk-SK" b="1" i="1" dirty="0" err="1">
                <a:solidFill>
                  <a:srgbClr val="2E2E22"/>
                </a:solidFill>
                <a:latin typeface="Cambria"/>
              </a:rPr>
              <a:t>O</a:t>
            </a:r>
            <a:r>
              <a:rPr lang="sk-SK" b="1" i="1" u="none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znamy</a:t>
            </a: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 </a:t>
            </a:r>
            <a:r>
              <a:rPr lang="sk-SK" b="1" i="1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pre </a:t>
            </a: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študentov Bc</a:t>
            </a:r>
            <a:r>
              <a:rPr lang="sk-SK" b="1" i="1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. </a:t>
            </a:r>
            <a:r>
              <a:rPr lang="sk-SK" b="1" i="1" u="none" strike="noStrike" kern="1200" cap="none" spc="0" baseline="0" dirty="0" err="1">
                <a:solidFill>
                  <a:srgbClr val="2E2E22"/>
                </a:solidFill>
                <a:uFillTx/>
                <a:latin typeface="Cambria"/>
              </a:rPr>
              <a:t>štúdia</a:t>
            </a:r>
            <a:r>
              <a:rPr lang="sk-SK" b="1" i="1" u="none" strike="noStrike" kern="1200" cap="none" spc="0" baseline="0" dirty="0" err="1" smtClean="0">
                <a:solidFill>
                  <a:srgbClr val="2E2E22"/>
                </a:solidFill>
                <a:uFillTx/>
                <a:latin typeface="Cambria"/>
              </a:rPr>
              <a:t>→Pravidlá</a:t>
            </a: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 </a:t>
            </a:r>
            <a:r>
              <a:rPr lang="sk-SK" b="1" i="1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pre uznávanie </a:t>
            </a:r>
            <a:r>
              <a:rPr lang="sk-SK" b="1" i="1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známok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b="1" i="1" u="none" strike="noStrike" kern="1200" cap="none" spc="0" baseline="0" dirty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RIEŠIŤ </a:t>
            </a:r>
            <a:r>
              <a:rPr lang="sk-SK" sz="2000" b="0" i="0" u="none" strike="noStrike" kern="1200" cap="none" spc="0" baseline="0" dirty="0">
                <a:solidFill>
                  <a:srgbClr val="2E2E22"/>
                </a:solidFill>
                <a:uFillTx/>
                <a:latin typeface="Cambria"/>
              </a:rPr>
              <a:t>HNEĎ PO </a:t>
            </a:r>
            <a:r>
              <a:rPr lang="sk-SK" sz="2000" b="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ZÁPISE!</a:t>
            </a:r>
            <a:r>
              <a:rPr lang="sk-SK" sz="2000" b="0" i="0" u="none" strike="noStrike" kern="1200" cap="none" spc="0" dirty="0" smtClean="0">
                <a:solidFill>
                  <a:srgbClr val="2E2E22"/>
                </a:solidFill>
                <a:uFillTx/>
                <a:latin typeface="Cambria"/>
              </a:rPr>
              <a:t>        </a:t>
            </a:r>
            <a:r>
              <a:rPr lang="sk-SK" sz="2000" b="0" i="0" u="none" strike="noStrike" kern="1200" cap="none" spc="0" baseline="0" dirty="0" smtClean="0">
                <a:solidFill>
                  <a:srgbClr val="2E2E22"/>
                </a:solidFill>
                <a:uFillTx/>
                <a:latin typeface="Cambria"/>
              </a:rPr>
              <a:t>ŽIADOSŤ</a:t>
            </a:r>
            <a:r>
              <a:rPr lang="sk-SK" sz="2000" b="0" i="0" u="none" strike="noStrike" kern="1200" cap="none" spc="0" dirty="0" smtClean="0">
                <a:solidFill>
                  <a:srgbClr val="2E2E22"/>
                </a:solidFill>
                <a:uFillTx/>
                <a:latin typeface="Cambria"/>
              </a:rPr>
              <a:t> ODOVZDAŤ NA ŠTUDIJNOM ODDELENÍ!</a:t>
            </a:r>
            <a:endParaRPr lang="sk-SK" sz="2000" b="0" i="0" u="none" strike="noStrike" kern="1200" cap="none" spc="0" baseline="0" dirty="0" smtClean="0">
              <a:solidFill>
                <a:srgbClr val="2E2E22"/>
              </a:solidFill>
              <a:uFillTx/>
              <a:latin typeface="Cambria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u="sng" dirty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u="sng" dirty="0">
                <a:solidFill>
                  <a:srgbClr val="2E2E22"/>
                </a:solidFill>
                <a:latin typeface="Cambria"/>
              </a:rPr>
              <a:t>SOCIÁLNE ŠTIPENDIUM </a:t>
            </a:r>
            <a:endParaRPr lang="sk-SK" sz="2000" b="1" u="sng" dirty="0" smtClean="0">
              <a:solidFill>
                <a:srgbClr val="2E2E22"/>
              </a:solidFill>
              <a:latin typeface="Cambria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žiadosť 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a informácie nájdete </a:t>
            </a:r>
            <a:r>
              <a:rPr lang="sk-SK" sz="2000" dirty="0" smtClean="0">
                <a:solidFill>
                  <a:srgbClr val="2E2E22"/>
                </a:solidFill>
                <a:latin typeface="Cambria"/>
              </a:rPr>
              <a:t>na </a:t>
            </a:r>
            <a:r>
              <a:rPr lang="sk-SK" sz="2000" b="1" dirty="0" smtClean="0">
                <a:solidFill>
                  <a:srgbClr val="2E2E22"/>
                </a:solidFill>
                <a:latin typeface="Cambria"/>
              </a:rPr>
              <a:t>www.fchpt.stuba.sk 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i="1" u="sng" dirty="0" smtClean="0">
                <a:solidFill>
                  <a:srgbClr val="2E2E22"/>
                </a:solidFill>
                <a:latin typeface="Cambria"/>
              </a:rPr>
              <a:t>postup</a:t>
            </a:r>
            <a:r>
              <a:rPr lang="sk-SK" sz="2000" i="1" dirty="0">
                <a:solidFill>
                  <a:srgbClr val="2E2E22"/>
                </a:solidFill>
                <a:latin typeface="Cambria"/>
              </a:rPr>
              <a:t>:</a:t>
            </a:r>
            <a:r>
              <a:rPr lang="sk-SK" sz="2000" dirty="0">
                <a:solidFill>
                  <a:srgbClr val="2E2E22"/>
                </a:solidFill>
                <a:latin typeface="Cambria"/>
              </a:rPr>
              <a:t> </a:t>
            </a:r>
            <a:r>
              <a:rPr lang="sk-SK" sz="2000" b="1" i="1" dirty="0" err="1">
                <a:solidFill>
                  <a:srgbClr val="2E2E22"/>
                </a:solidFill>
                <a:latin typeface="Cambria"/>
              </a:rPr>
              <a:t>Š</a:t>
            </a:r>
            <a:r>
              <a:rPr lang="sk-SK" sz="2000" b="1" i="1" dirty="0" err="1" smtClean="0">
                <a:solidFill>
                  <a:srgbClr val="2E2E22"/>
                </a:solidFill>
                <a:latin typeface="Cambria"/>
              </a:rPr>
              <a:t>tudenti→Štúdium→Sociálne</a:t>
            </a:r>
            <a:r>
              <a:rPr lang="sk-SK" sz="2000" b="1" i="1" dirty="0" smtClean="0">
                <a:solidFill>
                  <a:srgbClr val="2E2E22"/>
                </a:solidFill>
                <a:latin typeface="Cambria"/>
              </a:rPr>
              <a:t> štipendiá</a:t>
            </a:r>
          </a:p>
        </p:txBody>
      </p:sp>
      <p:sp>
        <p:nvSpPr>
          <p:cNvPr id="3" name="BlokTextu 5"/>
          <p:cNvSpPr txBox="1"/>
          <p:nvPr/>
        </p:nvSpPr>
        <p:spPr>
          <a:xfrm>
            <a:off x="240727" y="103697"/>
            <a:ext cx="7992889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mbria"/>
              </a:rPr>
              <a:t>Doplňujúce informácie</a:t>
            </a:r>
            <a:endParaRPr lang="sk-SK" sz="2800" b="1" i="0" u="none" strike="noStrike" kern="1200" cap="none" spc="0" baseline="0" dirty="0">
              <a:solidFill>
                <a:srgbClr val="000000"/>
              </a:solidFill>
              <a:uFillTx/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67052"/>
              </p:ext>
            </p:extLst>
          </p:nvPr>
        </p:nvGraphicFramePr>
        <p:xfrm>
          <a:off x="1816100" y="200069"/>
          <a:ext cx="5194299" cy="721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7263218" imgH="10091750" progId="Word.Document.8">
                  <p:embed/>
                </p:oleObj>
              </mc:Choice>
              <mc:Fallback>
                <p:oleObj name="Document" r:id="rId4" imgW="7263218" imgH="100917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100" y="200069"/>
                        <a:ext cx="5194299" cy="721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0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49745"/>
              </p:ext>
            </p:extLst>
          </p:nvPr>
        </p:nvGraphicFramePr>
        <p:xfrm>
          <a:off x="129034" y="0"/>
          <a:ext cx="9014966" cy="886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4" imgW="7075757" imgH="9434423" progId="Word.Document.8">
                  <p:embed/>
                </p:oleObj>
              </mc:Choice>
              <mc:Fallback>
                <p:oleObj name="Document" r:id="rId4" imgW="7075757" imgH="9434423" progId="Word.Documen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34" y="0"/>
                        <a:ext cx="9014966" cy="8860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6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232</Words>
  <Application>Microsoft Office PowerPoint</Application>
  <PresentationFormat>Prezentácia na obrazovke (4:3)</PresentationFormat>
  <Paragraphs>130</Paragraphs>
  <Slides>17</Slides>
  <Notes>3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Tradeshow</vt:lpstr>
      <vt:lpstr>Document</vt:lpstr>
      <vt:lpstr>Dokument</vt:lpstr>
      <vt:lpstr>Zápis do 1. ročníka bakalárskeho štúdia 2017/2018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2017/2018</dc:title>
  <dc:creator>sipeky</dc:creator>
  <cp:lastModifiedBy>sipeky</cp:lastModifiedBy>
  <cp:revision>73</cp:revision>
  <dcterms:created xsi:type="dcterms:W3CDTF">2017-06-06T05:36:44Z</dcterms:created>
  <dcterms:modified xsi:type="dcterms:W3CDTF">2017-06-28T10:31:42Z</dcterms:modified>
</cp:coreProperties>
</file>